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1.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9" r:id="rId2"/>
    <p:sldId id="260" r:id="rId3"/>
    <p:sldId id="261" r:id="rId4"/>
    <p:sldId id="262" r:id="rId5"/>
    <p:sldId id="290" r:id="rId6"/>
    <p:sldId id="263"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2" r:id="rId33"/>
    <p:sldId id="293" r:id="rId34"/>
    <p:sldId id="294" r:id="rId35"/>
    <p:sldId id="295" r:id="rId36"/>
    <p:sldId id="296" r:id="rId37"/>
    <p:sldId id="297" r:id="rId38"/>
    <p:sldId id="298"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3360"/>
    <a:srgbClr val="11223F"/>
    <a:srgbClr val="0D1E3A"/>
    <a:srgbClr val="273B60"/>
    <a:srgbClr val="EBFA2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02" autoAdjust="0"/>
    <p:restoredTop sz="94660"/>
  </p:normalViewPr>
  <p:slideViewPr>
    <p:cSldViewPr snapToGrid="0">
      <p:cViewPr>
        <p:scale>
          <a:sx n="75" d="100"/>
          <a:sy n="75" d="100"/>
        </p:scale>
        <p:origin x="294" y="-4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6.xml"/><Relationship Id="rId1" Type="http://schemas.microsoft.com/office/2011/relationships/chartStyle" Target="style6.xml"/><Relationship Id="rId5" Type="http://schemas.openxmlformats.org/officeDocument/2006/relationships/package" Target="../embeddings/Microsoft_Excel_Worksheet2.xlsx"/><Relationship Id="rId4" Type="http://schemas.openxmlformats.org/officeDocument/2006/relationships/image" Target="../media/image2.jpeg"/></Relationships>
</file>

<file path=ppt/charts/_rels/chart7.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[Dataset.xlsx]Pivot Table!PivotTable1</c:name>
    <c:fmtId val="99"/>
  </c:pivotSource>
  <c:chart>
    <c:autoTitleDeleted val="1"/>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6337952640040496E-2"/>
          <c:y val="3.5152294737774446E-2"/>
          <c:w val="0.85649502193822125"/>
          <c:h val="0.89071385579154816"/>
        </c:manualLayout>
      </c:layout>
      <c:barChart>
        <c:barDir val="col"/>
        <c:grouping val="stacked"/>
        <c:varyColors val="0"/>
        <c:ser>
          <c:idx val="0"/>
          <c:order val="0"/>
          <c:tx>
            <c:strRef>
              <c:f>'Pivot Table'!$C$1</c:f>
              <c:strCache>
                <c:ptCount val="1"/>
                <c:pt idx="0">
                  <c:v>Total</c:v>
                </c:pt>
              </c:strCache>
            </c:strRef>
          </c:tx>
          <c:spPr>
            <a:solidFill>
              <a:schemeClr val="accent4"/>
            </a:solidFill>
            <a:ln>
              <a:noFill/>
            </a:ln>
            <a:effectLst/>
          </c:spPr>
          <c:invertIfNegative val="0"/>
          <c:dLbls>
            <c:dLbl>
              <c:idx val="0"/>
              <c:layout>
                <c:manualLayout>
                  <c:x val="-3.1214190674013053E-17"/>
                  <c:y val="-0.2573027875915803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34F6-46F5-BD76-8D193DCA3CBE}"/>
                </c:ext>
              </c:extLst>
            </c:dLbl>
            <c:dLbl>
              <c:idx val="1"/>
              <c:layout>
                <c:manualLayout>
                  <c:x val="1.7026118870730647E-3"/>
                  <c:y val="-0.4135223372007541"/>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34F6-46F5-BD76-8D193DCA3CBE}"/>
                </c:ext>
              </c:extLst>
            </c:dLbl>
            <c:dLbl>
              <c:idx val="2"/>
              <c:layout>
                <c:manualLayout>
                  <c:x val="-8.5130594353656358E-3"/>
                  <c:y val="-6.7388825321604479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4F6-46F5-BD76-8D193DCA3CBE}"/>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Table'!$B$2:$B$5</c:f>
              <c:strCache>
                <c:ptCount val="3"/>
                <c:pt idx="0">
                  <c:v>Female</c:v>
                </c:pt>
                <c:pt idx="1">
                  <c:v>Male</c:v>
                </c:pt>
                <c:pt idx="2">
                  <c:v>Non-binary</c:v>
                </c:pt>
              </c:strCache>
            </c:strRef>
          </c:cat>
          <c:val>
            <c:numRef>
              <c:f>'Pivot Table'!$C$2:$C$5</c:f>
              <c:numCache>
                <c:formatCode>General</c:formatCode>
                <c:ptCount val="3"/>
                <c:pt idx="0">
                  <c:v>3455</c:v>
                </c:pt>
                <c:pt idx="1">
                  <c:v>6038</c:v>
                </c:pt>
                <c:pt idx="2">
                  <c:v>507</c:v>
                </c:pt>
              </c:numCache>
            </c:numRef>
          </c:val>
          <c:extLst>
            <c:ext xmlns:c16="http://schemas.microsoft.com/office/drawing/2014/chart" uri="{C3380CC4-5D6E-409C-BE32-E72D297353CC}">
              <c16:uniqueId val="{00000000-34F6-46F5-BD76-8D193DCA3CBE}"/>
            </c:ext>
          </c:extLst>
        </c:ser>
        <c:dLbls>
          <c:dLblPos val="ctr"/>
          <c:showLegendKey val="0"/>
          <c:showVal val="1"/>
          <c:showCatName val="0"/>
          <c:showSerName val="0"/>
          <c:showPercent val="0"/>
          <c:showBubbleSize val="0"/>
        </c:dLbls>
        <c:gapWidth val="150"/>
        <c:overlap val="100"/>
        <c:axId val="533715128"/>
        <c:axId val="482491896"/>
      </c:barChart>
      <c:catAx>
        <c:axId val="53371512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482491896"/>
        <c:crosses val="autoZero"/>
        <c:auto val="1"/>
        <c:lblAlgn val="ctr"/>
        <c:lblOffset val="100"/>
        <c:noMultiLvlLbl val="0"/>
      </c:catAx>
      <c:valAx>
        <c:axId val="4824918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5337151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[Dataset.xlsx]overall rating for all band!PivotTable1</c:name>
    <c:fmtId val="10"/>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u="none" strike="noStrike" kern="1200" spc="0" baseline="0" dirty="0">
                <a:solidFill>
                  <a:prstClr val="white">
                    <a:lumMod val="65000"/>
                    <a:lumOff val="35000"/>
                  </a:prstClr>
                </a:solidFill>
                <a:effectLst/>
              </a:rPr>
              <a:t>OVERALL RATING OF ALL BRAND</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'overall rating for all band'!$B$3:$B$4</c:f>
              <c:strCache>
                <c:ptCount val="1"/>
                <c:pt idx="0">
                  <c:v>Collectible packaging</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'overall rating for all band'!$A$5:$A$12</c:f>
              <c:strCache>
                <c:ptCount val="7"/>
                <c:pt idx="0">
                  <c:v>Bepsi</c:v>
                </c:pt>
                <c:pt idx="1">
                  <c:v>Blue Bull</c:v>
                </c:pt>
                <c:pt idx="2">
                  <c:v>CodeX</c:v>
                </c:pt>
                <c:pt idx="3">
                  <c:v>Cola-Coka</c:v>
                </c:pt>
                <c:pt idx="4">
                  <c:v>Gangster</c:v>
                </c:pt>
                <c:pt idx="5">
                  <c:v>Others</c:v>
                </c:pt>
                <c:pt idx="6">
                  <c:v>Sky 9</c:v>
                </c:pt>
              </c:strCache>
            </c:strRef>
          </c:cat>
          <c:val>
            <c:numRef>
              <c:f>'overall rating for all band'!$B$5:$B$12</c:f>
              <c:numCache>
                <c:formatCode>General</c:formatCode>
                <c:ptCount val="7"/>
                <c:pt idx="0">
                  <c:v>331</c:v>
                </c:pt>
                <c:pt idx="1">
                  <c:v>168</c:v>
                </c:pt>
                <c:pt idx="2">
                  <c:v>130</c:v>
                </c:pt>
                <c:pt idx="3">
                  <c:v>362</c:v>
                </c:pt>
                <c:pt idx="4">
                  <c:v>289</c:v>
                </c:pt>
                <c:pt idx="5">
                  <c:v>77</c:v>
                </c:pt>
                <c:pt idx="6">
                  <c:v>144</c:v>
                </c:pt>
              </c:numCache>
            </c:numRef>
          </c:val>
          <c:extLst>
            <c:ext xmlns:c16="http://schemas.microsoft.com/office/drawing/2014/chart" uri="{C3380CC4-5D6E-409C-BE32-E72D297353CC}">
              <c16:uniqueId val="{00000000-29AA-4FD1-8FE5-C1DBF3BA332D}"/>
            </c:ext>
          </c:extLst>
        </c:ser>
        <c:ser>
          <c:idx val="1"/>
          <c:order val="1"/>
          <c:tx>
            <c:strRef>
              <c:f>'overall rating for all band'!$C$3:$C$4</c:f>
              <c:strCache>
                <c:ptCount val="1"/>
                <c:pt idx="0">
                  <c:v>Compact and portable cans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'overall rating for all band'!$A$5:$A$12</c:f>
              <c:strCache>
                <c:ptCount val="7"/>
                <c:pt idx="0">
                  <c:v>Bepsi</c:v>
                </c:pt>
                <c:pt idx="1">
                  <c:v>Blue Bull</c:v>
                </c:pt>
                <c:pt idx="2">
                  <c:v>CodeX</c:v>
                </c:pt>
                <c:pt idx="3">
                  <c:v>Cola-Coka</c:v>
                </c:pt>
                <c:pt idx="4">
                  <c:v>Gangster</c:v>
                </c:pt>
                <c:pt idx="5">
                  <c:v>Others</c:v>
                </c:pt>
                <c:pt idx="6">
                  <c:v>Sky 9</c:v>
                </c:pt>
              </c:strCache>
            </c:strRef>
          </c:cat>
          <c:val>
            <c:numRef>
              <c:f>'overall rating for all band'!$C$5:$C$12</c:f>
              <c:numCache>
                <c:formatCode>General</c:formatCode>
                <c:ptCount val="7"/>
                <c:pt idx="0">
                  <c:v>863</c:v>
                </c:pt>
                <c:pt idx="1">
                  <c:v>442</c:v>
                </c:pt>
                <c:pt idx="2">
                  <c:v>412</c:v>
                </c:pt>
                <c:pt idx="3">
                  <c:v>1003</c:v>
                </c:pt>
                <c:pt idx="4">
                  <c:v>703</c:v>
                </c:pt>
                <c:pt idx="5">
                  <c:v>192</c:v>
                </c:pt>
                <c:pt idx="6">
                  <c:v>369</c:v>
                </c:pt>
              </c:numCache>
            </c:numRef>
          </c:val>
          <c:extLst>
            <c:ext xmlns:c16="http://schemas.microsoft.com/office/drawing/2014/chart" uri="{C3380CC4-5D6E-409C-BE32-E72D297353CC}">
              <c16:uniqueId val="{00000001-29AA-4FD1-8FE5-C1DBF3BA332D}"/>
            </c:ext>
          </c:extLst>
        </c:ser>
        <c:ser>
          <c:idx val="2"/>
          <c:order val="2"/>
          <c:tx>
            <c:strRef>
              <c:f>'overall rating for all band'!$D$3:$D$4</c:f>
              <c:strCache>
                <c:ptCount val="1"/>
                <c:pt idx="0">
                  <c:v>Eco-friendly design</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'overall rating for all band'!$A$5:$A$12</c:f>
              <c:strCache>
                <c:ptCount val="7"/>
                <c:pt idx="0">
                  <c:v>Bepsi</c:v>
                </c:pt>
                <c:pt idx="1">
                  <c:v>Blue Bull</c:v>
                </c:pt>
                <c:pt idx="2">
                  <c:v>CodeX</c:v>
                </c:pt>
                <c:pt idx="3">
                  <c:v>Cola-Coka</c:v>
                </c:pt>
                <c:pt idx="4">
                  <c:v>Gangster</c:v>
                </c:pt>
                <c:pt idx="5">
                  <c:v>Others</c:v>
                </c:pt>
                <c:pt idx="6">
                  <c:v>Sky 9</c:v>
                </c:pt>
              </c:strCache>
            </c:strRef>
          </c:cat>
          <c:val>
            <c:numRef>
              <c:f>'overall rating for all band'!$D$5:$D$12</c:f>
              <c:numCache>
                <c:formatCode>General</c:formatCode>
                <c:ptCount val="7"/>
                <c:pt idx="0">
                  <c:v>201</c:v>
                </c:pt>
                <c:pt idx="1">
                  <c:v>102</c:v>
                </c:pt>
                <c:pt idx="2">
                  <c:v>105</c:v>
                </c:pt>
                <c:pt idx="3">
                  <c:v>246</c:v>
                </c:pt>
                <c:pt idx="4">
                  <c:v>174</c:v>
                </c:pt>
                <c:pt idx="5">
                  <c:v>54</c:v>
                </c:pt>
                <c:pt idx="6">
                  <c:v>101</c:v>
                </c:pt>
              </c:numCache>
            </c:numRef>
          </c:val>
          <c:extLst>
            <c:ext xmlns:c16="http://schemas.microsoft.com/office/drawing/2014/chart" uri="{C3380CC4-5D6E-409C-BE32-E72D297353CC}">
              <c16:uniqueId val="{00000002-29AA-4FD1-8FE5-C1DBF3BA332D}"/>
            </c:ext>
          </c:extLst>
        </c:ser>
        <c:ser>
          <c:idx val="3"/>
          <c:order val="3"/>
          <c:tx>
            <c:strRef>
              <c:f>'overall rating for all band'!$E$3:$E$4</c:f>
              <c:strCache>
                <c:ptCount val="1"/>
                <c:pt idx="0">
                  <c:v>Innovative bottle design</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'overall rating for all band'!$A$5:$A$12</c:f>
              <c:strCache>
                <c:ptCount val="7"/>
                <c:pt idx="0">
                  <c:v>Bepsi</c:v>
                </c:pt>
                <c:pt idx="1">
                  <c:v>Blue Bull</c:v>
                </c:pt>
                <c:pt idx="2">
                  <c:v>CodeX</c:v>
                </c:pt>
                <c:pt idx="3">
                  <c:v>Cola-Coka</c:v>
                </c:pt>
                <c:pt idx="4">
                  <c:v>Gangster</c:v>
                </c:pt>
                <c:pt idx="5">
                  <c:v>Others</c:v>
                </c:pt>
                <c:pt idx="6">
                  <c:v>Sky 9</c:v>
                </c:pt>
              </c:strCache>
            </c:strRef>
          </c:cat>
          <c:val>
            <c:numRef>
              <c:f>'overall rating for all band'!$E$5:$E$12</c:f>
              <c:numCache>
                <c:formatCode>General</c:formatCode>
                <c:ptCount val="7"/>
                <c:pt idx="0">
                  <c:v>629</c:v>
                </c:pt>
                <c:pt idx="1">
                  <c:v>295</c:v>
                </c:pt>
                <c:pt idx="2">
                  <c:v>285</c:v>
                </c:pt>
                <c:pt idx="3">
                  <c:v>816</c:v>
                </c:pt>
                <c:pt idx="4">
                  <c:v>578</c:v>
                </c:pt>
                <c:pt idx="5">
                  <c:v>128</c:v>
                </c:pt>
                <c:pt idx="6">
                  <c:v>316</c:v>
                </c:pt>
              </c:numCache>
            </c:numRef>
          </c:val>
          <c:extLst>
            <c:ext xmlns:c16="http://schemas.microsoft.com/office/drawing/2014/chart" uri="{C3380CC4-5D6E-409C-BE32-E72D297353CC}">
              <c16:uniqueId val="{00000003-29AA-4FD1-8FE5-C1DBF3BA332D}"/>
            </c:ext>
          </c:extLst>
        </c:ser>
        <c:ser>
          <c:idx val="4"/>
          <c:order val="4"/>
          <c:tx>
            <c:strRef>
              <c:f>'overall rating for all band'!$F$3:$F$4</c:f>
              <c:strCache>
                <c:ptCount val="1"/>
                <c:pt idx="0">
                  <c:v>Other</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'overall rating for all band'!$A$5:$A$12</c:f>
              <c:strCache>
                <c:ptCount val="7"/>
                <c:pt idx="0">
                  <c:v>Bepsi</c:v>
                </c:pt>
                <c:pt idx="1">
                  <c:v>Blue Bull</c:v>
                </c:pt>
                <c:pt idx="2">
                  <c:v>CodeX</c:v>
                </c:pt>
                <c:pt idx="3">
                  <c:v>Cola-Coka</c:v>
                </c:pt>
                <c:pt idx="4">
                  <c:v>Gangster</c:v>
                </c:pt>
                <c:pt idx="5">
                  <c:v>Others</c:v>
                </c:pt>
                <c:pt idx="6">
                  <c:v>Sky 9</c:v>
                </c:pt>
              </c:strCache>
            </c:strRef>
          </c:cat>
          <c:val>
            <c:numRef>
              <c:f>'overall rating for all band'!$F$5:$F$12</c:f>
              <c:numCache>
                <c:formatCode>General</c:formatCode>
                <c:ptCount val="7"/>
                <c:pt idx="0">
                  <c:v>88</c:v>
                </c:pt>
                <c:pt idx="1">
                  <c:v>51</c:v>
                </c:pt>
                <c:pt idx="2">
                  <c:v>48</c:v>
                </c:pt>
                <c:pt idx="3">
                  <c:v>111</c:v>
                </c:pt>
                <c:pt idx="4">
                  <c:v>110</c:v>
                </c:pt>
                <c:pt idx="5">
                  <c:v>28</c:v>
                </c:pt>
                <c:pt idx="6">
                  <c:v>49</c:v>
                </c:pt>
              </c:numCache>
            </c:numRef>
          </c:val>
          <c:extLst>
            <c:ext xmlns:c16="http://schemas.microsoft.com/office/drawing/2014/chart" uri="{C3380CC4-5D6E-409C-BE32-E72D297353CC}">
              <c16:uniqueId val="{00000004-29AA-4FD1-8FE5-C1DBF3BA332D}"/>
            </c:ext>
          </c:extLst>
        </c:ser>
        <c:dLbls>
          <c:dLblPos val="ctr"/>
          <c:showLegendKey val="0"/>
          <c:showVal val="1"/>
          <c:showCatName val="0"/>
          <c:showSerName val="0"/>
          <c:showPercent val="0"/>
          <c:showBubbleSize val="0"/>
        </c:dLbls>
        <c:gapWidth val="150"/>
        <c:overlap val="100"/>
        <c:axId val="430410656"/>
        <c:axId val="430414256"/>
      </c:barChart>
      <c:catAx>
        <c:axId val="4304106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OVERALL RATING (1 TO 5)</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430414256"/>
        <c:crosses val="autoZero"/>
        <c:auto val="1"/>
        <c:lblAlgn val="ctr"/>
        <c:lblOffset val="100"/>
        <c:noMultiLvlLbl val="0"/>
      </c:catAx>
      <c:valAx>
        <c:axId val="4304142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30410656"/>
        <c:crosses val="autoZero"/>
        <c:crossBetween val="between"/>
      </c:valAx>
      <c:spPr>
        <a:noFill/>
        <a:ln>
          <a:noFill/>
        </a:ln>
        <a:effectLst/>
      </c:spPr>
    </c:plotArea>
    <c:legend>
      <c:legendPos val="r"/>
      <c:layout>
        <c:manualLayout>
          <c:xMode val="edge"/>
          <c:yMode val="edge"/>
          <c:x val="0.81038325602011507"/>
          <c:y val="0.27984191649048962"/>
          <c:w val="0.1802865068486022"/>
          <c:h val="0.37985712470875571"/>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[Dataset.xlsx]brand preception accross city!PivotTable7</c:name>
    <c:fmtId val="4"/>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u="none" strike="noStrike" kern="1200" spc="0" baseline="0" dirty="0">
                <a:solidFill>
                  <a:prstClr val="white">
                    <a:lumMod val="65000"/>
                    <a:lumOff val="35000"/>
                  </a:prstClr>
                </a:solidFill>
                <a:effectLst/>
              </a:rPr>
              <a:t>BRAND PERCEPTION ACROSS CITIES</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1459876633845278"/>
          <c:y val="7.3409050622251823E-2"/>
          <c:w val="0.82691045434364796"/>
          <c:h val="0.8179671844108618"/>
        </c:manualLayout>
      </c:layout>
      <c:barChart>
        <c:barDir val="col"/>
        <c:grouping val="stacked"/>
        <c:varyColors val="0"/>
        <c:ser>
          <c:idx val="0"/>
          <c:order val="0"/>
          <c:tx>
            <c:strRef>
              <c:f>'brand preception accross city'!$B$3:$B$4</c:f>
              <c:strCache>
                <c:ptCount val="1"/>
                <c:pt idx="0">
                  <c:v>Negative</c:v>
                </c:pt>
              </c:strCache>
            </c:strRef>
          </c:tx>
          <c:spPr>
            <a:solidFill>
              <a:schemeClr val="accent4">
                <a:shade val="65000"/>
              </a:schemeClr>
            </a:solidFill>
            <a:ln>
              <a:noFill/>
            </a:ln>
            <a:effectLst/>
          </c:spPr>
          <c:invertIfNegative val="0"/>
          <c:dLbls>
            <c:dLbl>
              <c:idx val="0"/>
              <c:tx>
                <c:rich>
                  <a:bodyPr/>
                  <a:lstStyle/>
                  <a:p>
                    <a:fld id="{54CA01D4-F424-4C13-B3A8-3878C1880B8F}"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8-8C3A-4166-A37C-8CC4ABF90F98}"/>
                </c:ext>
              </c:extLst>
            </c:dLbl>
            <c:dLbl>
              <c:idx val="1"/>
              <c:tx>
                <c:rich>
                  <a:bodyPr/>
                  <a:lstStyle/>
                  <a:p>
                    <a:fld id="{0617B0A6-F8CE-42E1-8264-DB4BD9917988}"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8C3A-4166-A37C-8CC4ABF90F98}"/>
                </c:ext>
              </c:extLst>
            </c:dLbl>
            <c:dLbl>
              <c:idx val="2"/>
              <c:tx>
                <c:rich>
                  <a:bodyPr/>
                  <a:lstStyle/>
                  <a:p>
                    <a:fld id="{42015163-1234-4ACD-9D99-6E693D1537DF}"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F-8C3A-4166-A37C-8CC4ABF90F98}"/>
                </c:ext>
              </c:extLst>
            </c:dLbl>
            <c:dLbl>
              <c:idx val="3"/>
              <c:tx>
                <c:rich>
                  <a:bodyPr/>
                  <a:lstStyle/>
                  <a:p>
                    <a:fld id="{85CF068B-4E8E-4980-99D2-425ABF9A5949}"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2-8C3A-4166-A37C-8CC4ABF90F98}"/>
                </c:ext>
              </c:extLst>
            </c:dLbl>
            <c:dLbl>
              <c:idx val="4"/>
              <c:tx>
                <c:rich>
                  <a:bodyPr/>
                  <a:lstStyle/>
                  <a:p>
                    <a:fld id="{D2807B9B-90B2-4EA2-87DC-E322D8870960}"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D-8C3A-4166-A37C-8CC4ABF90F98}"/>
                </c:ext>
              </c:extLst>
            </c:dLbl>
            <c:dLbl>
              <c:idx val="5"/>
              <c:tx>
                <c:rich>
                  <a:bodyPr/>
                  <a:lstStyle/>
                  <a:p>
                    <a:fld id="{163BE848-B734-43C6-8BCF-61C0E7345E7C}"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C-8C3A-4166-A37C-8CC4ABF90F98}"/>
                </c:ext>
              </c:extLst>
            </c:dLbl>
            <c:dLbl>
              <c:idx val="6"/>
              <c:tx>
                <c:rich>
                  <a:bodyPr rot="0" spcFirstLastPara="1" vertOverflow="ellipsis" vert="horz" wrap="square" lIns="38100" tIns="19050" rIns="38100" bIns="19050" anchor="ctr" anchorCtr="1">
                    <a:noAutofit/>
                  </a:bodyPr>
                  <a:lstStyle/>
                  <a:p>
                    <a:pPr>
                      <a:defRPr sz="900" b="0" i="0" u="none" strike="noStrike" kern="1200" baseline="0">
                        <a:solidFill>
                          <a:schemeClr val="bg1"/>
                        </a:solidFill>
                        <a:latin typeface="+mn-lt"/>
                        <a:ea typeface="+mn-ea"/>
                        <a:cs typeface="+mn-cs"/>
                      </a:defRPr>
                    </a:pPr>
                    <a:fld id="{8A3FFF58-CC08-4F66-AF4C-9AE1D5AAD720}" type="VALUE">
                      <a:rPr lang="en-US">
                        <a:solidFill>
                          <a:schemeClr val="tx1"/>
                        </a:solidFill>
                      </a:rPr>
                      <a:pPr>
                        <a:defRPr/>
                      </a:pPr>
                      <a:t>[VALUE]</a:t>
                    </a:fld>
                    <a:endParaRPr lang="en-US"/>
                  </a:p>
                </c:rich>
              </c:tx>
              <c:spPr>
                <a:no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2.5748638610326568E-2"/>
                      <c:h val="6.2377145920248525E-2"/>
                    </c:manualLayout>
                  </c15:layout>
                  <c15:dlblFieldTable/>
                  <c15:showDataLabelsRange val="0"/>
                </c:ext>
                <c:ext xmlns:c16="http://schemas.microsoft.com/office/drawing/2014/chart" uri="{C3380CC4-5D6E-409C-BE32-E72D297353CC}">
                  <c16:uniqueId val="{00000014-8C3A-4166-A37C-8CC4ABF90F98}"/>
                </c:ext>
              </c:extLst>
            </c:dLbl>
            <c:dLbl>
              <c:idx val="7"/>
              <c:tx>
                <c:rich>
                  <a:bodyPr/>
                  <a:lstStyle/>
                  <a:p>
                    <a:fld id="{03AF67C7-D485-4696-9663-4CBCE20F6E0F}"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7-8C3A-4166-A37C-8CC4ABF90F98}"/>
                </c:ext>
              </c:extLst>
            </c:dLbl>
            <c:dLbl>
              <c:idx val="8"/>
              <c:tx>
                <c:rich>
                  <a:bodyPr/>
                  <a:lstStyle/>
                  <a:p>
                    <a:fld id="{C004EECC-DBA3-4D60-9D3A-5D2BE956FFDC}"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A-8C3A-4166-A37C-8CC4ABF90F9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'brand preception accross city'!$A$5:$A$15</c:f>
              <c:strCache>
                <c:ptCount val="10"/>
                <c:pt idx="0">
                  <c:v>Ahmedabad</c:v>
                </c:pt>
                <c:pt idx="1">
                  <c:v>Bangalore</c:v>
                </c:pt>
                <c:pt idx="2">
                  <c:v>Chennai</c:v>
                </c:pt>
                <c:pt idx="3">
                  <c:v>Delhi</c:v>
                </c:pt>
                <c:pt idx="4">
                  <c:v>Hyderabad</c:v>
                </c:pt>
                <c:pt idx="5">
                  <c:v>Jaipur</c:v>
                </c:pt>
                <c:pt idx="6">
                  <c:v>Kolkata</c:v>
                </c:pt>
                <c:pt idx="7">
                  <c:v>Lucknow</c:v>
                </c:pt>
                <c:pt idx="8">
                  <c:v>Mumbai</c:v>
                </c:pt>
                <c:pt idx="9">
                  <c:v>Pune</c:v>
                </c:pt>
              </c:strCache>
            </c:strRef>
          </c:cat>
          <c:val>
            <c:numRef>
              <c:f>'brand preception accross city'!$B$5:$B$15</c:f>
              <c:numCache>
                <c:formatCode>General</c:formatCode>
                <c:ptCount val="10"/>
                <c:pt idx="0">
                  <c:v>149</c:v>
                </c:pt>
                <c:pt idx="1">
                  <c:v>418</c:v>
                </c:pt>
                <c:pt idx="2">
                  <c:v>126</c:v>
                </c:pt>
                <c:pt idx="3">
                  <c:v>74</c:v>
                </c:pt>
                <c:pt idx="4">
                  <c:v>266</c:v>
                </c:pt>
                <c:pt idx="5">
                  <c:v>106</c:v>
                </c:pt>
                <c:pt idx="6">
                  <c:v>67</c:v>
                </c:pt>
                <c:pt idx="7">
                  <c:v>53</c:v>
                </c:pt>
                <c:pt idx="8">
                  <c:v>228</c:v>
                </c:pt>
                <c:pt idx="9">
                  <c:v>282</c:v>
                </c:pt>
              </c:numCache>
            </c:numRef>
          </c:val>
          <c:extLst>
            <c:ext xmlns:c16="http://schemas.microsoft.com/office/drawing/2014/chart" uri="{C3380CC4-5D6E-409C-BE32-E72D297353CC}">
              <c16:uniqueId val="{00000000-8C3A-4166-A37C-8CC4ABF90F98}"/>
            </c:ext>
          </c:extLst>
        </c:ser>
        <c:ser>
          <c:idx val="1"/>
          <c:order val="1"/>
          <c:tx>
            <c:strRef>
              <c:f>'brand preception accross city'!$C$3:$C$4</c:f>
              <c:strCache>
                <c:ptCount val="1"/>
                <c:pt idx="0">
                  <c:v>Neutral</c:v>
                </c:pt>
              </c:strCache>
            </c:strRef>
          </c:tx>
          <c:spPr>
            <a:solidFill>
              <a:schemeClr val="accent4"/>
            </a:solidFill>
            <a:ln>
              <a:noFill/>
            </a:ln>
            <a:effectLst/>
          </c:spPr>
          <c:invertIfNegative val="0"/>
          <c:dLbls>
            <c:dLbl>
              <c:idx val="0"/>
              <c:tx>
                <c:rich>
                  <a:bodyPr/>
                  <a:lstStyle/>
                  <a:p>
                    <a:fld id="{4210FB52-7B43-4EDD-B648-B4B6D84D9560}"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8C3A-4166-A37C-8CC4ABF90F98}"/>
                </c:ext>
              </c:extLst>
            </c:dLbl>
            <c:dLbl>
              <c:idx val="1"/>
              <c:tx>
                <c:rich>
                  <a:bodyPr/>
                  <a:lstStyle/>
                  <a:p>
                    <a:fld id="{CA521453-EC1D-494C-AD95-762EA4AE4F9B}"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8C3A-4166-A37C-8CC4ABF90F98}"/>
                </c:ext>
              </c:extLst>
            </c:dLbl>
            <c:dLbl>
              <c:idx val="2"/>
              <c:tx>
                <c:rich>
                  <a:bodyPr/>
                  <a:lstStyle/>
                  <a:p>
                    <a:fld id="{C7AF424B-A49E-4F1D-8C6E-C96C45CA217C}"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E-8C3A-4166-A37C-8CC4ABF90F98}"/>
                </c:ext>
              </c:extLst>
            </c:dLbl>
            <c:dLbl>
              <c:idx val="3"/>
              <c:tx>
                <c:rich>
                  <a:bodyPr/>
                  <a:lstStyle/>
                  <a:p>
                    <a:fld id="{1ED051DC-1FA1-4A1A-9750-2AE4F54C5FB3}"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1-8C3A-4166-A37C-8CC4ABF90F98}"/>
                </c:ext>
              </c:extLst>
            </c:dLbl>
            <c:dLbl>
              <c:idx val="4"/>
              <c:tx>
                <c:rich>
                  <a:bodyPr/>
                  <a:lstStyle/>
                  <a:p>
                    <a:fld id="{23733E73-5313-4DD8-BC8E-58D99DD4828C}"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C-8C3A-4166-A37C-8CC4ABF90F98}"/>
                </c:ext>
              </c:extLst>
            </c:dLbl>
            <c:dLbl>
              <c:idx val="5"/>
              <c:tx>
                <c:rich>
                  <a:bodyPr/>
                  <a:lstStyle/>
                  <a:p>
                    <a:fld id="{4F0631CF-8D83-4720-81DC-364A75DC1B54}"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B-8C3A-4166-A37C-8CC4ABF90F98}"/>
                </c:ext>
              </c:extLst>
            </c:dLbl>
            <c:dLbl>
              <c:idx val="6"/>
              <c:tx>
                <c:rich>
                  <a:bodyPr/>
                  <a:lstStyle/>
                  <a:p>
                    <a:fld id="{9811AD2E-3B63-4993-BFC1-4B47F234A9C7}"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3-8C3A-4166-A37C-8CC4ABF90F98}"/>
                </c:ext>
              </c:extLst>
            </c:dLbl>
            <c:dLbl>
              <c:idx val="7"/>
              <c:tx>
                <c:rich>
                  <a:bodyPr/>
                  <a:lstStyle/>
                  <a:p>
                    <a:fld id="{E4A23DFE-BB1C-457A-868D-2FE06FF9D49F}"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6-8C3A-4166-A37C-8CC4ABF90F98}"/>
                </c:ext>
              </c:extLst>
            </c:dLbl>
            <c:dLbl>
              <c:idx val="8"/>
              <c:tx>
                <c:rich>
                  <a:bodyPr/>
                  <a:lstStyle/>
                  <a:p>
                    <a:fld id="{3CF17C8F-0FEE-4A59-B881-CC76B43D826C}"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9-8C3A-4166-A37C-8CC4ABF90F9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'brand preception accross city'!$A$5:$A$15</c:f>
              <c:strCache>
                <c:ptCount val="10"/>
                <c:pt idx="0">
                  <c:v>Ahmedabad</c:v>
                </c:pt>
                <c:pt idx="1">
                  <c:v>Bangalore</c:v>
                </c:pt>
                <c:pt idx="2">
                  <c:v>Chennai</c:v>
                </c:pt>
                <c:pt idx="3">
                  <c:v>Delhi</c:v>
                </c:pt>
                <c:pt idx="4">
                  <c:v>Hyderabad</c:v>
                </c:pt>
                <c:pt idx="5">
                  <c:v>Jaipur</c:v>
                </c:pt>
                <c:pt idx="6">
                  <c:v>Kolkata</c:v>
                </c:pt>
                <c:pt idx="7">
                  <c:v>Lucknow</c:v>
                </c:pt>
                <c:pt idx="8">
                  <c:v>Mumbai</c:v>
                </c:pt>
                <c:pt idx="9">
                  <c:v>Pune</c:v>
                </c:pt>
              </c:strCache>
            </c:strRef>
          </c:cat>
          <c:val>
            <c:numRef>
              <c:f>'brand preception accross city'!$C$5:$C$15</c:f>
              <c:numCache>
                <c:formatCode>General</c:formatCode>
                <c:ptCount val="10"/>
                <c:pt idx="0">
                  <c:v>208</c:v>
                </c:pt>
                <c:pt idx="1">
                  <c:v>1844</c:v>
                </c:pt>
                <c:pt idx="2">
                  <c:v>615</c:v>
                </c:pt>
                <c:pt idx="3">
                  <c:v>210</c:v>
                </c:pt>
                <c:pt idx="4">
                  <c:v>1191</c:v>
                </c:pt>
                <c:pt idx="5">
                  <c:v>163</c:v>
                </c:pt>
                <c:pt idx="6">
                  <c:v>393</c:v>
                </c:pt>
                <c:pt idx="7">
                  <c:v>84</c:v>
                </c:pt>
                <c:pt idx="8">
                  <c:v>847</c:v>
                </c:pt>
                <c:pt idx="9">
                  <c:v>419</c:v>
                </c:pt>
              </c:numCache>
            </c:numRef>
          </c:val>
          <c:extLst>
            <c:ext xmlns:c16="http://schemas.microsoft.com/office/drawing/2014/chart" uri="{C3380CC4-5D6E-409C-BE32-E72D297353CC}">
              <c16:uniqueId val="{00000001-8C3A-4166-A37C-8CC4ABF90F98}"/>
            </c:ext>
          </c:extLst>
        </c:ser>
        <c:ser>
          <c:idx val="2"/>
          <c:order val="2"/>
          <c:tx>
            <c:strRef>
              <c:f>'brand preception accross city'!$D$3:$D$4</c:f>
              <c:strCache>
                <c:ptCount val="1"/>
                <c:pt idx="0">
                  <c:v>Positive</c:v>
                </c:pt>
              </c:strCache>
            </c:strRef>
          </c:tx>
          <c:spPr>
            <a:solidFill>
              <a:schemeClr val="accent4">
                <a:tint val="65000"/>
              </a:schemeClr>
            </a:solidFill>
            <a:ln>
              <a:noFill/>
            </a:ln>
            <a:effectLst/>
          </c:spPr>
          <c:invertIfNegative val="0"/>
          <c:dLbls>
            <c:dLbl>
              <c:idx val="0"/>
              <c:tx>
                <c:rich>
                  <a:bodyPr/>
                  <a:lstStyle/>
                  <a:p>
                    <a:fld id="{28DC385B-F5B6-41A1-91CA-85BD838BEF0B}"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8C3A-4166-A37C-8CC4ABF90F98}"/>
                </c:ext>
              </c:extLst>
            </c:dLbl>
            <c:dLbl>
              <c:idx val="1"/>
              <c:tx>
                <c:rich>
                  <a:bodyPr/>
                  <a:lstStyle/>
                  <a:p>
                    <a:fld id="{F4D9C8D6-B46D-42B4-80D3-D69B8EE2A0B9}"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8C3A-4166-A37C-8CC4ABF90F98}"/>
                </c:ext>
              </c:extLst>
            </c:dLbl>
            <c:dLbl>
              <c:idx val="2"/>
              <c:tx>
                <c:rich>
                  <a:bodyPr/>
                  <a:lstStyle/>
                  <a:p>
                    <a:fld id="{C481B760-F250-4304-AC01-2DC3E5C22546}"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9-8C3A-4166-A37C-8CC4ABF90F98}"/>
                </c:ext>
              </c:extLst>
            </c:dLbl>
            <c:dLbl>
              <c:idx val="3"/>
              <c:tx>
                <c:rich>
                  <a:bodyPr/>
                  <a:lstStyle/>
                  <a:p>
                    <a:fld id="{D6B760DA-A74E-475B-8DB7-7EB9911FCE52}"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0-8C3A-4166-A37C-8CC4ABF90F98}"/>
                </c:ext>
              </c:extLst>
            </c:dLbl>
            <c:dLbl>
              <c:idx val="4"/>
              <c:tx>
                <c:rich>
                  <a:bodyPr/>
                  <a:lstStyle/>
                  <a:p>
                    <a:fld id="{870FDFFE-8D46-4D11-813B-9DCA8A2B0570}"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A-8C3A-4166-A37C-8CC4ABF90F98}"/>
                </c:ext>
              </c:extLst>
            </c:dLbl>
            <c:dLbl>
              <c:idx val="5"/>
              <c:tx>
                <c:rich>
                  <a:bodyPr/>
                  <a:lstStyle/>
                  <a:p>
                    <a:fld id="{BC1EF0D1-CEDD-47A4-BDB2-57B1E02E82F7}"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D-8C3A-4166-A37C-8CC4ABF90F98}"/>
                </c:ext>
              </c:extLst>
            </c:dLbl>
            <c:dLbl>
              <c:idx val="6"/>
              <c:tx>
                <c:rich>
                  <a:bodyPr/>
                  <a:lstStyle/>
                  <a:p>
                    <a:fld id="{59C9FCDE-68F4-4567-ABF4-C50372622CBF}"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B-8C3A-4166-A37C-8CC4ABF90F98}"/>
                </c:ext>
              </c:extLst>
            </c:dLbl>
            <c:dLbl>
              <c:idx val="7"/>
              <c:layout>
                <c:manualLayout>
                  <c:x val="0"/>
                  <c:y val="-3.9427137150038885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5-8C3A-4166-A37C-8CC4ABF90F98}"/>
                </c:ext>
              </c:extLst>
            </c:dLbl>
            <c:dLbl>
              <c:idx val="8"/>
              <c:tx>
                <c:rich>
                  <a:bodyPr/>
                  <a:lstStyle/>
                  <a:p>
                    <a:fld id="{3D75DC00-9AD1-4173-B058-F9F6351C13D8}"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8-8C3A-4166-A37C-8CC4ABF90F9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'brand preception accross city'!$A$5:$A$15</c:f>
              <c:strCache>
                <c:ptCount val="10"/>
                <c:pt idx="0">
                  <c:v>Ahmedabad</c:v>
                </c:pt>
                <c:pt idx="1">
                  <c:v>Bangalore</c:v>
                </c:pt>
                <c:pt idx="2">
                  <c:v>Chennai</c:v>
                </c:pt>
                <c:pt idx="3">
                  <c:v>Delhi</c:v>
                </c:pt>
                <c:pt idx="4">
                  <c:v>Hyderabad</c:v>
                </c:pt>
                <c:pt idx="5">
                  <c:v>Jaipur</c:v>
                </c:pt>
                <c:pt idx="6">
                  <c:v>Kolkata</c:v>
                </c:pt>
                <c:pt idx="7">
                  <c:v>Lucknow</c:v>
                </c:pt>
                <c:pt idx="8">
                  <c:v>Mumbai</c:v>
                </c:pt>
                <c:pt idx="9">
                  <c:v>Pune</c:v>
                </c:pt>
              </c:strCache>
            </c:strRef>
          </c:cat>
          <c:val>
            <c:numRef>
              <c:f>'brand preception accross city'!$D$5:$D$15</c:f>
              <c:numCache>
                <c:formatCode>General</c:formatCode>
                <c:ptCount val="10"/>
                <c:pt idx="0">
                  <c:v>99</c:v>
                </c:pt>
                <c:pt idx="1">
                  <c:v>566</c:v>
                </c:pt>
                <c:pt idx="2">
                  <c:v>196</c:v>
                </c:pt>
                <c:pt idx="3">
                  <c:v>145</c:v>
                </c:pt>
                <c:pt idx="4">
                  <c:v>376</c:v>
                </c:pt>
                <c:pt idx="5">
                  <c:v>91</c:v>
                </c:pt>
                <c:pt idx="6">
                  <c:v>106</c:v>
                </c:pt>
                <c:pt idx="7">
                  <c:v>38</c:v>
                </c:pt>
                <c:pt idx="8">
                  <c:v>435</c:v>
                </c:pt>
                <c:pt idx="9">
                  <c:v>205</c:v>
                </c:pt>
              </c:numCache>
            </c:numRef>
          </c:val>
          <c:extLst>
            <c:ext xmlns:c16="http://schemas.microsoft.com/office/drawing/2014/chart" uri="{C3380CC4-5D6E-409C-BE32-E72D297353CC}">
              <c16:uniqueId val="{00000002-8C3A-4166-A37C-8CC4ABF90F98}"/>
            </c:ext>
          </c:extLst>
        </c:ser>
        <c:dLbls>
          <c:dLblPos val="ctr"/>
          <c:showLegendKey val="0"/>
          <c:showVal val="1"/>
          <c:showCatName val="0"/>
          <c:showSerName val="0"/>
          <c:showPercent val="0"/>
          <c:showBubbleSize val="0"/>
        </c:dLbls>
        <c:gapWidth val="150"/>
        <c:overlap val="100"/>
        <c:axId val="484510744"/>
        <c:axId val="484514344"/>
      </c:barChart>
      <c:catAx>
        <c:axId val="48451074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CITIES</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484514344"/>
        <c:crosses val="autoZero"/>
        <c:auto val="1"/>
        <c:lblAlgn val="ctr"/>
        <c:lblOffset val="100"/>
        <c:noMultiLvlLbl val="0"/>
      </c:catAx>
      <c:valAx>
        <c:axId val="4845143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84510744"/>
        <c:crosses val="autoZero"/>
        <c:crossBetween val="between"/>
      </c:valAx>
      <c:spPr>
        <a:noFill/>
        <a:ln>
          <a:noFill/>
        </a:ln>
        <a:effectLst/>
      </c:spPr>
    </c:plotArea>
    <c:legend>
      <c:legendPos val="r"/>
      <c:layout>
        <c:manualLayout>
          <c:xMode val="edge"/>
          <c:yMode val="edge"/>
          <c:x val="0.89765035994092268"/>
          <c:y val="0.38114809152735241"/>
          <c:w val="9.2348546763707892E-2"/>
          <c:h val="0.25084413286235097"/>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[Dataset.xlsx]Purchase Location!PivotTable8</c:name>
    <c:fmtId val="5"/>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u="none" strike="noStrike" kern="1200" spc="0" baseline="0" dirty="0">
                <a:solidFill>
                  <a:prstClr val="white">
                    <a:lumMod val="65000"/>
                    <a:lumOff val="35000"/>
                  </a:prstClr>
                </a:solidFill>
                <a:effectLst/>
              </a:rPr>
              <a:t>PREFERRED PURCHASE LOCATIONS FOR OUR PRODUCTS</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'Purchase Location'!$B$3</c:f>
              <c:strCache>
                <c:ptCount val="1"/>
                <c:pt idx="0">
                  <c:v>Total</c:v>
                </c:pt>
              </c:strCache>
            </c:strRef>
          </c:tx>
          <c:spPr>
            <a:solidFill>
              <a:schemeClr val="accent4"/>
            </a:solidFill>
            <a:ln>
              <a:noFill/>
            </a:ln>
            <a:effectLst/>
          </c:spPr>
          <c:invertIfNegative val="0"/>
          <c:dLbls>
            <c:dLbl>
              <c:idx val="0"/>
              <c:layout>
                <c:manualLayout>
                  <c:x val="0"/>
                  <c:y val="-0.1359155546529363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418-4E36-8E0C-BCD639FF87E2}"/>
                </c:ext>
              </c:extLst>
            </c:dLbl>
            <c:dLbl>
              <c:idx val="1"/>
              <c:layout>
                <c:manualLayout>
                  <c:x val="1.5589139991335794E-3"/>
                  <c:y val="-0.1288334924159361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C418-4E36-8E0C-BCD639FF87E2}"/>
                </c:ext>
              </c:extLst>
            </c:dLbl>
            <c:dLbl>
              <c:idx val="2"/>
              <c:layout>
                <c:manualLayout>
                  <c:x val="-1.8891091690288714E-4"/>
                  <c:y val="-0.2176218623430960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418-4E36-8E0C-BCD639FF87E2}"/>
                </c:ext>
              </c:extLst>
            </c:dLbl>
            <c:dLbl>
              <c:idx val="3"/>
              <c:layout>
                <c:manualLayout>
                  <c:x val="-1.2817326417248136E-16"/>
                  <c:y val="-6.953819075266516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C418-4E36-8E0C-BCD639FF87E2}"/>
                </c:ext>
              </c:extLst>
            </c:dLbl>
            <c:dLbl>
              <c:idx val="4"/>
              <c:layout>
                <c:manualLayout>
                  <c:x val="-9.3534839948019345E-3"/>
                  <c:y val="-0.375282860454865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C418-4E36-8E0C-BCD639FF87E2}"/>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'Purchase Location'!$A$4:$A$9</c:f>
              <c:strCache>
                <c:ptCount val="5"/>
                <c:pt idx="0">
                  <c:v>Gyms and fitness centers</c:v>
                </c:pt>
                <c:pt idx="1">
                  <c:v>Local stores</c:v>
                </c:pt>
                <c:pt idx="2">
                  <c:v>Online retailers</c:v>
                </c:pt>
                <c:pt idx="3">
                  <c:v>Other</c:v>
                </c:pt>
                <c:pt idx="4">
                  <c:v>Supermarkets</c:v>
                </c:pt>
              </c:strCache>
            </c:strRef>
          </c:cat>
          <c:val>
            <c:numRef>
              <c:f>'Purchase Location'!$B$4:$B$9</c:f>
              <c:numCache>
                <c:formatCode>General</c:formatCode>
                <c:ptCount val="5"/>
                <c:pt idx="0">
                  <c:v>1464</c:v>
                </c:pt>
                <c:pt idx="1">
                  <c:v>813</c:v>
                </c:pt>
                <c:pt idx="2">
                  <c:v>2550</c:v>
                </c:pt>
                <c:pt idx="3">
                  <c:v>679</c:v>
                </c:pt>
                <c:pt idx="4">
                  <c:v>4494</c:v>
                </c:pt>
              </c:numCache>
            </c:numRef>
          </c:val>
          <c:extLst>
            <c:ext xmlns:c16="http://schemas.microsoft.com/office/drawing/2014/chart" uri="{C3380CC4-5D6E-409C-BE32-E72D297353CC}">
              <c16:uniqueId val="{00000000-C418-4E36-8E0C-BCD639FF87E2}"/>
            </c:ext>
          </c:extLst>
        </c:ser>
        <c:dLbls>
          <c:dLblPos val="ctr"/>
          <c:showLegendKey val="0"/>
          <c:showVal val="1"/>
          <c:showCatName val="0"/>
          <c:showSerName val="0"/>
          <c:showPercent val="0"/>
          <c:showBubbleSize val="0"/>
        </c:dLbls>
        <c:gapWidth val="150"/>
        <c:overlap val="100"/>
        <c:axId val="506387864"/>
        <c:axId val="506386784"/>
      </c:barChart>
      <c:catAx>
        <c:axId val="50638786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PURCHASE LOCATIONS</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506386784"/>
        <c:crosses val="autoZero"/>
        <c:auto val="1"/>
        <c:lblAlgn val="ctr"/>
        <c:lblOffset val="100"/>
        <c:noMultiLvlLbl val="0"/>
      </c:catAx>
      <c:valAx>
        <c:axId val="5063867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400" b="0" i="0" u="none" strike="noStrike" kern="1200" baseline="0" dirty="0">
                    <a:solidFill>
                      <a:prstClr val="white">
                        <a:lumMod val="65000"/>
                        <a:lumOff val="35000"/>
                      </a:prstClr>
                    </a:solidFill>
                    <a:effectLst/>
                  </a:rPr>
                  <a:t>COUNT OF PREFERENCES</a:t>
                </a:r>
                <a:endParaRPr lang="en-US" sz="14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50638786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[Dataset.xlsx]Count Consume Time!PivotTable9</c:name>
    <c:fmtId val="21"/>
  </c:pivotSource>
  <c:chart>
    <c:title>
      <c:tx>
        <c:rich>
          <a:bodyPr rot="0" spcFirstLastPara="1" vertOverflow="ellipsis" vert="horz" wrap="square" anchor="ctr" anchorCtr="1"/>
          <a:lstStyle/>
          <a:p>
            <a:pPr>
              <a:defRPr sz="1400" b="1" i="0" u="none" strike="noStrike" kern="1200" cap="all" spc="50" baseline="0">
                <a:solidFill>
                  <a:schemeClr val="bg1"/>
                </a:solidFill>
                <a:latin typeface="+mn-lt"/>
                <a:ea typeface="+mn-ea"/>
                <a:cs typeface="+mn-cs"/>
              </a:defRPr>
            </a:pPr>
            <a:r>
              <a:rPr lang="en-US" sz="1400" b="1" i="0" u="none" strike="noStrike" kern="1200" cap="none" baseline="0" dirty="0">
                <a:solidFill>
                  <a:schemeClr val="bg1"/>
                </a:solidFill>
                <a:effectLst/>
              </a:rPr>
              <a:t>TYPICAL CONSUMPTION SITUATIONS FOR ENERGY DRINKS</a:t>
            </a:r>
            <a:endParaRPr lang="en-US" sz="1400" b="1" i="0" u="none" strike="noStrike" kern="1200" cap="none" baseline="0" dirty="0">
              <a:solidFill>
                <a:schemeClr val="bg1"/>
              </a:solidFill>
            </a:endParaRPr>
          </a:p>
        </c:rich>
      </c:tx>
      <c:overlay val="0"/>
      <c:spPr>
        <a:noFill/>
        <a:ln>
          <a:noFill/>
        </a:ln>
        <a:effectLst/>
      </c:spPr>
      <c:txPr>
        <a:bodyPr rot="0" spcFirstLastPara="1" vertOverflow="ellipsis" vert="horz" wrap="square" anchor="ctr" anchorCtr="1"/>
        <a:lstStyle/>
        <a:p>
          <a:pPr>
            <a:defRPr sz="1400" b="1" i="0" u="none" strike="noStrike" kern="1200" cap="all" spc="50" baseline="0">
              <a:solidFill>
                <a:schemeClr val="bg1"/>
              </a:solidFill>
              <a:latin typeface="+mn-lt"/>
              <a:ea typeface="+mn-ea"/>
              <a:cs typeface="+mn-cs"/>
            </a:defRPr>
          </a:pPr>
          <a:endParaRPr lang="en-US"/>
        </a:p>
      </c:txPr>
    </c:title>
    <c:autoTitleDeleted val="0"/>
    <c:pivotFmts>
      <c:pivotFmt>
        <c:idx val="0"/>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3"/>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4"/>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5"/>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6"/>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7"/>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8"/>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9"/>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10"/>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s>
    <c:plotArea>
      <c:layout>
        <c:manualLayout>
          <c:layoutTarget val="inner"/>
          <c:xMode val="edge"/>
          <c:yMode val="edge"/>
          <c:x val="8.377470756898539E-2"/>
          <c:y val="0.11040289662004063"/>
          <c:w val="0.46783778505624329"/>
          <c:h val="0.88959710337995934"/>
        </c:manualLayout>
      </c:layout>
      <c:doughnutChart>
        <c:varyColors val="1"/>
        <c:ser>
          <c:idx val="0"/>
          <c:order val="0"/>
          <c:tx>
            <c:strRef>
              <c:f>'Count Consume Time'!$B$3</c:f>
              <c:strCache>
                <c:ptCount val="1"/>
                <c:pt idx="0">
                  <c:v>Total</c:v>
                </c:pt>
              </c:strCache>
            </c:strRef>
          </c:tx>
          <c:dPt>
            <c:idx val="0"/>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79A8-4027-B929-34F774886276}"/>
              </c:ext>
            </c:extLst>
          </c:dPt>
          <c:dPt>
            <c:idx val="1"/>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79A8-4027-B929-34F774886276}"/>
              </c:ext>
            </c:extLst>
          </c:dPt>
          <c:dPt>
            <c:idx val="2"/>
            <c:bubble3D val="0"/>
            <c:spPr>
              <a:solidFill>
                <a:schemeClr val="accent6"/>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79A8-4027-B929-34F774886276}"/>
              </c:ext>
            </c:extLst>
          </c:dPt>
          <c:dPt>
            <c:idx val="3"/>
            <c:bubble3D val="0"/>
            <c:spPr>
              <a:solidFill>
                <a:schemeClr val="accent2">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79A8-4027-B929-34F774886276}"/>
              </c:ext>
            </c:extLst>
          </c:dPt>
          <c:dLbls>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endParaRPr lang="en-US"/>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'Count Consume Time'!$A$4:$A$8</c:f>
              <c:strCache>
                <c:ptCount val="4"/>
                <c:pt idx="0">
                  <c:v>Before exercise</c:v>
                </c:pt>
                <c:pt idx="1">
                  <c:v>For mental alertness</c:v>
                </c:pt>
                <c:pt idx="2">
                  <c:v>Throughout the day</c:v>
                </c:pt>
                <c:pt idx="3">
                  <c:v>To stay awake during work/study</c:v>
                </c:pt>
              </c:strCache>
            </c:strRef>
          </c:cat>
          <c:val>
            <c:numRef>
              <c:f>'Count Consume Time'!$B$4:$B$8</c:f>
              <c:numCache>
                <c:formatCode>General</c:formatCode>
                <c:ptCount val="4"/>
                <c:pt idx="0">
                  <c:v>3148</c:v>
                </c:pt>
                <c:pt idx="1">
                  <c:v>1995</c:v>
                </c:pt>
                <c:pt idx="2">
                  <c:v>1448</c:v>
                </c:pt>
                <c:pt idx="3">
                  <c:v>3409</c:v>
                </c:pt>
              </c:numCache>
            </c:numRef>
          </c:val>
          <c:extLst>
            <c:ext xmlns:c16="http://schemas.microsoft.com/office/drawing/2014/chart" uri="{C3380CC4-5D6E-409C-BE32-E72D297353CC}">
              <c16:uniqueId val="{00000008-79A8-4027-B929-34F774886276}"/>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r"/>
      <c:layout>
        <c:manualLayout>
          <c:xMode val="edge"/>
          <c:yMode val="edge"/>
          <c:x val="0.60479405664895336"/>
          <c:y val="0.27932303217951626"/>
          <c:w val="0.38512789401701125"/>
          <c:h val="0.53918976618674319"/>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[Dataset.xlsx]Price Range!PivotTable10</c:name>
    <c:fmtId val="12"/>
  </c:pivotSource>
  <c:chart>
    <c:title>
      <c:tx>
        <c:rich>
          <a:bodyPr rot="0" spcFirstLastPara="1" vertOverflow="ellipsis" vert="horz" wrap="square" anchor="ctr" anchorCtr="1"/>
          <a:lstStyle/>
          <a:p>
            <a:pPr>
              <a:defRPr sz="1400" b="1" i="0" u="none" strike="noStrike" kern="1200" cap="all" spc="50" baseline="0">
                <a:solidFill>
                  <a:schemeClr val="bg1"/>
                </a:solidFill>
                <a:latin typeface="+mn-lt"/>
                <a:ea typeface="+mn-ea"/>
                <a:cs typeface="+mn-cs"/>
              </a:defRPr>
            </a:pPr>
            <a:r>
              <a:rPr lang="en-US" dirty="0"/>
              <a:t>PRICE RANGE</a:t>
            </a:r>
          </a:p>
        </c:rich>
      </c:tx>
      <c:layout>
        <c:manualLayout>
          <c:xMode val="edge"/>
          <c:yMode val="edge"/>
          <c:x val="0.39857062444774755"/>
          <c:y val="2.5463135845328493E-2"/>
        </c:manualLayout>
      </c:layout>
      <c:overlay val="0"/>
      <c:spPr>
        <a:noFill/>
        <a:ln>
          <a:noFill/>
        </a:ln>
        <a:effectLst/>
      </c:spPr>
      <c:txPr>
        <a:bodyPr rot="0" spcFirstLastPara="1" vertOverflow="ellipsis" vert="horz" wrap="square" anchor="ctr" anchorCtr="1"/>
        <a:lstStyle/>
        <a:p>
          <a:pPr>
            <a:defRPr sz="1400" b="1" i="0" u="none" strike="noStrike" kern="1200" cap="all" spc="50" baseline="0">
              <a:solidFill>
                <a:schemeClr val="bg1"/>
              </a:solidFill>
              <a:latin typeface="+mn-lt"/>
              <a:ea typeface="+mn-ea"/>
              <a:cs typeface="+mn-cs"/>
            </a:defRPr>
          </a:pPr>
          <a:endParaRPr lang="en-US"/>
        </a:p>
      </c:txPr>
    </c:title>
    <c:autoTitleDeleted val="0"/>
    <c:pivotFmts>
      <c:pivotFmt>
        <c:idx val="0"/>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2"/>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3"/>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4"/>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5"/>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6"/>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7"/>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8"/>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9"/>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10"/>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s>
    <c:plotArea>
      <c:layout/>
      <c:pieChart>
        <c:varyColors val="1"/>
        <c:ser>
          <c:idx val="0"/>
          <c:order val="0"/>
          <c:tx>
            <c:strRef>
              <c:f>'Price Range'!$B$3</c:f>
              <c:strCache>
                <c:ptCount val="1"/>
                <c:pt idx="0">
                  <c:v>Total</c:v>
                </c:pt>
              </c:strCache>
            </c:strRef>
          </c:tx>
          <c:explosion val="1"/>
          <c:dPt>
            <c:idx val="0"/>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1ABD-4532-A2CB-970E44D13612}"/>
              </c:ext>
            </c:extLst>
          </c:dPt>
          <c:dPt>
            <c:idx val="1"/>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1ABD-4532-A2CB-970E44D13612}"/>
              </c:ext>
            </c:extLst>
          </c:dPt>
          <c:dPt>
            <c:idx val="2"/>
            <c:bubble3D val="0"/>
            <c:spPr>
              <a:solidFill>
                <a:schemeClr val="accent6"/>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1ABD-4532-A2CB-970E44D13612}"/>
              </c:ext>
            </c:extLst>
          </c:dPt>
          <c:dPt>
            <c:idx val="3"/>
            <c:bubble3D val="0"/>
            <c:spPr>
              <a:solidFill>
                <a:schemeClr val="accent2">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1ABD-4532-A2CB-970E44D13612}"/>
              </c:ext>
            </c:extLst>
          </c:dPt>
          <c:dLbls>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'Price Range'!$A$4:$A$8</c:f>
              <c:strCache>
                <c:ptCount val="4"/>
                <c:pt idx="0">
                  <c:v>100-150</c:v>
                </c:pt>
                <c:pt idx="1">
                  <c:v>50-99</c:v>
                </c:pt>
                <c:pt idx="2">
                  <c:v>Above 150</c:v>
                </c:pt>
                <c:pt idx="3">
                  <c:v>Below 50</c:v>
                </c:pt>
              </c:strCache>
            </c:strRef>
          </c:cat>
          <c:val>
            <c:numRef>
              <c:f>'Price Range'!$B$4:$B$8</c:f>
              <c:numCache>
                <c:formatCode>General</c:formatCode>
                <c:ptCount val="4"/>
                <c:pt idx="0">
                  <c:v>3142</c:v>
                </c:pt>
                <c:pt idx="1">
                  <c:v>4288</c:v>
                </c:pt>
                <c:pt idx="2">
                  <c:v>1561</c:v>
                </c:pt>
                <c:pt idx="3">
                  <c:v>1009</c:v>
                </c:pt>
              </c:numCache>
            </c:numRef>
          </c:val>
          <c:extLst>
            <c:ext xmlns:c16="http://schemas.microsoft.com/office/drawing/2014/chart" uri="{C3380CC4-5D6E-409C-BE32-E72D297353CC}">
              <c16:uniqueId val="{00000008-1ABD-4532-A2CB-970E44D13612}"/>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76123596140048588"/>
          <c:y val="0.24630671750605623"/>
          <c:w val="0.18458338237364477"/>
          <c:h val="0.48539253078006916"/>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[Dataset.xlsx]Limited Edition Pacaging!PivotTable11</c:name>
    <c:fmtId val="21"/>
  </c:pivotSource>
  <c:chart>
    <c:title>
      <c:tx>
        <c:rich>
          <a:bodyPr rot="0" spcFirstLastPara="1" vertOverflow="ellipsis" vert="horz" wrap="square" anchor="ctr" anchorCtr="1"/>
          <a:lstStyle/>
          <a:p>
            <a:pPr algn="ctr" rtl="0">
              <a:defRPr sz="1400" b="1" i="0" u="none" strike="noStrike" kern="1200" cap="all" spc="50" baseline="0">
                <a:solidFill>
                  <a:schemeClr val="bg1"/>
                </a:solidFill>
                <a:latin typeface="+mn-lt"/>
                <a:ea typeface="+mn-ea"/>
                <a:cs typeface="+mn-cs"/>
              </a:defRPr>
            </a:pPr>
            <a:r>
              <a:rPr lang="en-US"/>
              <a:t>LIMITED EDITION PACKAGING</a:t>
            </a:r>
          </a:p>
          <a:p>
            <a:pPr algn="ctr" rtl="0">
              <a:defRPr/>
            </a:pPr>
            <a:endParaRPr lang="en-US"/>
          </a:p>
        </c:rich>
      </c:tx>
      <c:overlay val="0"/>
      <c:spPr>
        <a:noFill/>
        <a:ln>
          <a:noFill/>
        </a:ln>
        <a:effectLst/>
      </c:spPr>
      <c:txPr>
        <a:bodyPr rot="0" spcFirstLastPara="1" vertOverflow="ellipsis" vert="horz" wrap="square" anchor="ctr" anchorCtr="1"/>
        <a:lstStyle/>
        <a:p>
          <a:pPr algn="ctr" rtl="0">
            <a:defRPr sz="1400" b="1" i="0" u="none" strike="noStrike" kern="1200" cap="all" spc="50" baseline="0">
              <a:solidFill>
                <a:schemeClr val="bg1"/>
              </a:solidFill>
              <a:latin typeface="+mn-lt"/>
              <a:ea typeface="+mn-ea"/>
              <a:cs typeface="+mn-cs"/>
            </a:defRPr>
          </a:pPr>
          <a:endParaRPr lang="en-US"/>
        </a:p>
      </c:txPr>
    </c:title>
    <c:autoTitleDeleted val="0"/>
    <c:pivotFmts>
      <c:pivotFmt>
        <c:idx val="0"/>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2"/>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3"/>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4"/>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5"/>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6"/>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7"/>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8"/>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s>
    <c:plotArea>
      <c:layout>
        <c:manualLayout>
          <c:layoutTarget val="inner"/>
          <c:xMode val="edge"/>
          <c:yMode val="edge"/>
          <c:x val="0.13164916983779121"/>
          <c:y val="0.12202361245020102"/>
          <c:w val="0.60386182519009179"/>
          <c:h val="0.83353986647505052"/>
        </c:manualLayout>
      </c:layout>
      <c:pieChart>
        <c:varyColors val="1"/>
        <c:ser>
          <c:idx val="0"/>
          <c:order val="0"/>
          <c:tx>
            <c:strRef>
              <c:f>'Limited Edition Pacaging'!$B$3</c:f>
              <c:strCache>
                <c:ptCount val="1"/>
                <c:pt idx="0">
                  <c:v>Total</c:v>
                </c:pt>
              </c:strCache>
            </c:strRef>
          </c:tx>
          <c:dPt>
            <c:idx val="0"/>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E073-4FB2-8C9A-63756D6D72A0}"/>
              </c:ext>
            </c:extLst>
          </c:dPt>
          <c:dPt>
            <c:idx val="1"/>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E073-4FB2-8C9A-63756D6D72A0}"/>
              </c:ext>
            </c:extLst>
          </c:dPt>
          <c:dPt>
            <c:idx val="2"/>
            <c:bubble3D val="0"/>
            <c:spPr>
              <a:solidFill>
                <a:schemeClr val="accent6"/>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E073-4FB2-8C9A-63756D6D72A0}"/>
              </c:ext>
            </c:extLst>
          </c:dPt>
          <c:dLbls>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'Limited Edition Pacaging'!$A$4:$A$7</c:f>
              <c:strCache>
                <c:ptCount val="3"/>
                <c:pt idx="0">
                  <c:v>No</c:v>
                </c:pt>
                <c:pt idx="1">
                  <c:v>Not Sure</c:v>
                </c:pt>
                <c:pt idx="2">
                  <c:v>Yes</c:v>
                </c:pt>
              </c:strCache>
            </c:strRef>
          </c:cat>
          <c:val>
            <c:numRef>
              <c:f>'Limited Edition Pacaging'!$B$4:$B$7</c:f>
              <c:numCache>
                <c:formatCode>General</c:formatCode>
                <c:ptCount val="3"/>
                <c:pt idx="0">
                  <c:v>4023</c:v>
                </c:pt>
                <c:pt idx="1">
                  <c:v>2031</c:v>
                </c:pt>
                <c:pt idx="2">
                  <c:v>3946</c:v>
                </c:pt>
              </c:numCache>
            </c:numRef>
          </c:val>
          <c:extLst>
            <c:ext xmlns:c16="http://schemas.microsoft.com/office/drawing/2014/chart" uri="{C3380CC4-5D6E-409C-BE32-E72D297353CC}">
              <c16:uniqueId val="{00000006-E073-4FB2-8C9A-63756D6D72A0}"/>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74200957452341754"/>
          <c:y val="0.31852407026735313"/>
          <c:w val="0.1413749038945889"/>
          <c:h val="0.34472728178404677"/>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[Dataset.xlsx]codex count for chossing brands!PivotTable12</c:name>
    <c:fmtId val="16"/>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0" i="0" u="none" strike="noStrike" kern="1200" spc="0" baseline="0" dirty="0">
                <a:solidFill>
                  <a:prstClr val="white">
                    <a:lumMod val="65000"/>
                    <a:lumOff val="35000"/>
                  </a:prstClr>
                </a:solidFill>
                <a:effectLst/>
              </a:rPr>
              <a:t>AREAS OF FOCUS FOR PRODUCT DEVELOPMENT</a:t>
            </a:r>
            <a:endParaRPr lang="en-US" sz="1400" b="0"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2025371828521432E-2"/>
          <c:y val="0.14249781277340332"/>
          <c:w val="0.72332914928271452"/>
          <c:h val="0.65853091280256637"/>
        </c:manualLayout>
      </c:layout>
      <c:barChart>
        <c:barDir val="col"/>
        <c:grouping val="clustered"/>
        <c:varyColors val="0"/>
        <c:ser>
          <c:idx val="0"/>
          <c:order val="0"/>
          <c:tx>
            <c:strRef>
              <c:f>'codex count for chossing brands'!$B$3:$B$4</c:f>
              <c:strCache>
                <c:ptCount val="1"/>
                <c:pt idx="0">
                  <c:v>Availability</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'codex count for chossing brands'!$A$5:$A$6</c:f>
              <c:strCache>
                <c:ptCount val="1"/>
                <c:pt idx="0">
                  <c:v>CodeX</c:v>
                </c:pt>
              </c:strCache>
            </c:strRef>
          </c:cat>
          <c:val>
            <c:numRef>
              <c:f>'codex count for chossing brands'!$B$5:$B$6</c:f>
              <c:numCache>
                <c:formatCode>General</c:formatCode>
                <c:ptCount val="1"/>
                <c:pt idx="0">
                  <c:v>195</c:v>
                </c:pt>
              </c:numCache>
            </c:numRef>
          </c:val>
          <c:extLst>
            <c:ext xmlns:c16="http://schemas.microsoft.com/office/drawing/2014/chart" uri="{C3380CC4-5D6E-409C-BE32-E72D297353CC}">
              <c16:uniqueId val="{00000000-1578-4831-9A89-74997854FD63}"/>
            </c:ext>
          </c:extLst>
        </c:ser>
        <c:ser>
          <c:idx val="1"/>
          <c:order val="1"/>
          <c:tx>
            <c:strRef>
              <c:f>'codex count for chossing brands'!$C$3:$C$4</c:f>
              <c:strCache>
                <c:ptCount val="1"/>
                <c:pt idx="0">
                  <c:v>Brand reputation</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'codex count for chossing brands'!$A$5:$A$6</c:f>
              <c:strCache>
                <c:ptCount val="1"/>
                <c:pt idx="0">
                  <c:v>CodeX</c:v>
                </c:pt>
              </c:strCache>
            </c:strRef>
          </c:cat>
          <c:val>
            <c:numRef>
              <c:f>'codex count for chossing brands'!$C$5:$C$6</c:f>
              <c:numCache>
                <c:formatCode>General</c:formatCode>
                <c:ptCount val="1"/>
                <c:pt idx="0">
                  <c:v>259</c:v>
                </c:pt>
              </c:numCache>
            </c:numRef>
          </c:val>
          <c:extLst>
            <c:ext xmlns:c16="http://schemas.microsoft.com/office/drawing/2014/chart" uri="{C3380CC4-5D6E-409C-BE32-E72D297353CC}">
              <c16:uniqueId val="{00000001-1578-4831-9A89-74997854FD63}"/>
            </c:ext>
          </c:extLst>
        </c:ser>
        <c:ser>
          <c:idx val="2"/>
          <c:order val="2"/>
          <c:tx>
            <c:strRef>
              <c:f>'codex count for chossing brands'!$D$3:$D$4</c:f>
              <c:strCache>
                <c:ptCount val="1"/>
                <c:pt idx="0">
                  <c:v>Effectiveness</c:v>
                </c:pt>
              </c:strCache>
            </c:strRef>
          </c:tx>
          <c:spPr>
            <a:solidFill>
              <a:schemeClr val="accent3"/>
            </a:solidFill>
            <a:ln>
              <a:noFill/>
            </a:ln>
            <a:effectLst/>
          </c:spPr>
          <c:invertIfNegative val="0"/>
          <c:dLbls>
            <c:dLbl>
              <c:idx val="0"/>
              <c:layout>
                <c:manualLayout>
                  <c:x val="-9.62155713664474E-3"/>
                  <c:y val="1.773130098185334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A9C-4BBC-ACF5-A33C16F4A36F}"/>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'codex count for chossing brands'!$A$5:$A$6</c:f>
              <c:strCache>
                <c:ptCount val="1"/>
                <c:pt idx="0">
                  <c:v>CodeX</c:v>
                </c:pt>
              </c:strCache>
            </c:strRef>
          </c:cat>
          <c:val>
            <c:numRef>
              <c:f>'codex count for chossing brands'!$D$5:$D$6</c:f>
              <c:numCache>
                <c:formatCode>General</c:formatCode>
                <c:ptCount val="1"/>
                <c:pt idx="0">
                  <c:v>176</c:v>
                </c:pt>
              </c:numCache>
            </c:numRef>
          </c:val>
          <c:extLst>
            <c:ext xmlns:c16="http://schemas.microsoft.com/office/drawing/2014/chart" uri="{C3380CC4-5D6E-409C-BE32-E72D297353CC}">
              <c16:uniqueId val="{00000002-1578-4831-9A89-74997854FD63}"/>
            </c:ext>
          </c:extLst>
        </c:ser>
        <c:ser>
          <c:idx val="3"/>
          <c:order val="3"/>
          <c:tx>
            <c:strRef>
              <c:f>'codex count for chossing brands'!$E$3:$E$4</c:f>
              <c:strCache>
                <c:ptCount val="1"/>
                <c:pt idx="0">
                  <c:v>Other</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'codex count for chossing brands'!$A$5:$A$6</c:f>
              <c:strCache>
                <c:ptCount val="1"/>
                <c:pt idx="0">
                  <c:v>CodeX</c:v>
                </c:pt>
              </c:strCache>
            </c:strRef>
          </c:cat>
          <c:val>
            <c:numRef>
              <c:f>'codex count for chossing brands'!$E$5:$E$6</c:f>
              <c:numCache>
                <c:formatCode>General</c:formatCode>
                <c:ptCount val="1"/>
                <c:pt idx="0">
                  <c:v>168</c:v>
                </c:pt>
              </c:numCache>
            </c:numRef>
          </c:val>
          <c:extLst>
            <c:ext xmlns:c16="http://schemas.microsoft.com/office/drawing/2014/chart" uri="{C3380CC4-5D6E-409C-BE32-E72D297353CC}">
              <c16:uniqueId val="{00000003-1578-4831-9A89-74997854FD63}"/>
            </c:ext>
          </c:extLst>
        </c:ser>
        <c:ser>
          <c:idx val="4"/>
          <c:order val="4"/>
          <c:tx>
            <c:strRef>
              <c:f>'codex count for chossing brands'!$F$3:$F$4</c:f>
              <c:strCache>
                <c:ptCount val="1"/>
                <c:pt idx="0">
                  <c:v>Taste/flavor preference</c:v>
                </c:pt>
              </c:strCache>
            </c:strRef>
          </c:tx>
          <c:spPr>
            <a:solidFill>
              <a:schemeClr val="accent5"/>
            </a:solidFill>
            <a:ln>
              <a:noFill/>
            </a:ln>
            <a:effectLst/>
          </c:spPr>
          <c:invertIfNegative val="0"/>
          <c:dLbls>
            <c:dLbl>
              <c:idx val="0"/>
              <c:layout>
                <c:manualLayout>
                  <c:x val="-1.6035928561075842E-3"/>
                  <c:y val="-3.546260196370668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A9C-4BBC-ACF5-A33C16F4A36F}"/>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'codex count for chossing brands'!$A$5:$A$6</c:f>
              <c:strCache>
                <c:ptCount val="1"/>
                <c:pt idx="0">
                  <c:v>CodeX</c:v>
                </c:pt>
              </c:strCache>
            </c:strRef>
          </c:cat>
          <c:val>
            <c:numRef>
              <c:f>'codex count for chossing brands'!$F$5:$F$6</c:f>
              <c:numCache>
                <c:formatCode>General</c:formatCode>
                <c:ptCount val="1"/>
                <c:pt idx="0">
                  <c:v>182</c:v>
                </c:pt>
              </c:numCache>
            </c:numRef>
          </c:val>
          <c:extLst>
            <c:ext xmlns:c16="http://schemas.microsoft.com/office/drawing/2014/chart" uri="{C3380CC4-5D6E-409C-BE32-E72D297353CC}">
              <c16:uniqueId val="{00000004-1578-4831-9A89-74997854FD63}"/>
            </c:ext>
          </c:extLst>
        </c:ser>
        <c:dLbls>
          <c:dLblPos val="outEnd"/>
          <c:showLegendKey val="0"/>
          <c:showVal val="1"/>
          <c:showCatName val="0"/>
          <c:showSerName val="0"/>
          <c:showPercent val="0"/>
          <c:showBubbleSize val="0"/>
        </c:dLbls>
        <c:gapWidth val="219"/>
        <c:overlap val="-27"/>
        <c:axId val="484520824"/>
        <c:axId val="484521184"/>
      </c:barChart>
      <c:catAx>
        <c:axId val="48452082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AREAS OF PRODUCT DEVELOPMENT</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bg1"/>
                </a:solidFill>
                <a:latin typeface="+mn-lt"/>
                <a:ea typeface="+mn-ea"/>
                <a:cs typeface="+mn-cs"/>
              </a:defRPr>
            </a:pPr>
            <a:endParaRPr lang="en-US"/>
          </a:p>
        </c:txPr>
        <c:crossAx val="484521184"/>
        <c:crosses val="autoZero"/>
        <c:auto val="1"/>
        <c:lblAlgn val="ctr"/>
        <c:lblOffset val="100"/>
        <c:noMultiLvlLbl val="0"/>
      </c:catAx>
      <c:valAx>
        <c:axId val="4845211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84520824"/>
        <c:crosses val="autoZero"/>
        <c:crossBetween val="between"/>
      </c:valAx>
      <c:spPr>
        <a:noFill/>
        <a:ln>
          <a:noFill/>
        </a:ln>
        <a:effectLst/>
      </c:spPr>
    </c:plotArea>
    <c:legend>
      <c:legendPos val="r"/>
      <c:layout>
        <c:manualLayout>
          <c:xMode val="edge"/>
          <c:yMode val="edge"/>
          <c:x val="0.80045925889261682"/>
          <c:y val="0.13744108472746266"/>
          <c:w val="0.18991918397073834"/>
          <c:h val="0.5392049070561038"/>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[Dataset.xlsx]Avg of task experience(codex)!PivotTable13</c:name>
    <c:fmtId val="8"/>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rPr>
              <a:t>AVERAGE TASTE EXPERIENCE OF CODEX PRODUCT</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'Avg of task experience(codex)'!$B$3</c:f>
              <c:strCache>
                <c:ptCount val="1"/>
                <c:pt idx="0">
                  <c:v>Total</c:v>
                </c:pt>
              </c:strCache>
            </c:strRef>
          </c:tx>
          <c:spPr>
            <a:solidFill>
              <a:schemeClr val="accent4"/>
            </a:solidFill>
            <a:ln>
              <a:noFill/>
            </a:ln>
            <a:effectLst/>
          </c:spPr>
          <c:invertIfNegative val="0"/>
          <c:dLbls>
            <c:dLbl>
              <c:idx val="0"/>
              <c:layout>
                <c:manualLayout>
                  <c:x val="-1.6348969586205205E-3"/>
                  <c:y val="-0.40394055418193026"/>
                </c:manualLayout>
              </c:layout>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0.1887917829530418"/>
                      <c:h val="3.9489228429684213E-2"/>
                    </c:manualLayout>
                  </c15:layout>
                </c:ext>
                <c:ext xmlns:c16="http://schemas.microsoft.com/office/drawing/2014/chart" uri="{C3380CC4-5D6E-409C-BE32-E72D297353CC}">
                  <c16:uniqueId val="{00000000-0B28-47CE-BA26-C58D204CA6CB}"/>
                </c:ext>
              </c:extLst>
            </c:dLbl>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'Avg of task experience(codex)'!$A$4:$A$5</c:f>
              <c:strCache>
                <c:ptCount val="1"/>
                <c:pt idx="0">
                  <c:v>CodeX</c:v>
                </c:pt>
              </c:strCache>
            </c:strRef>
          </c:cat>
          <c:val>
            <c:numRef>
              <c:f>'Avg of task experience(codex)'!$B$4:$B$5</c:f>
              <c:numCache>
                <c:formatCode>General</c:formatCode>
                <c:ptCount val="1"/>
                <c:pt idx="0">
                  <c:v>3.2734693877551022</c:v>
                </c:pt>
              </c:numCache>
            </c:numRef>
          </c:val>
          <c:extLst>
            <c:ext xmlns:c16="http://schemas.microsoft.com/office/drawing/2014/chart" uri="{C3380CC4-5D6E-409C-BE32-E72D297353CC}">
              <c16:uniqueId val="{00000000-9EA5-45A0-8B3C-6E26231D917C}"/>
            </c:ext>
          </c:extLst>
        </c:ser>
        <c:dLbls>
          <c:dLblPos val="ctr"/>
          <c:showLegendKey val="0"/>
          <c:showVal val="1"/>
          <c:showCatName val="0"/>
          <c:showSerName val="0"/>
          <c:showPercent val="0"/>
          <c:showBubbleSize val="0"/>
        </c:dLbls>
        <c:gapWidth val="150"/>
        <c:overlap val="100"/>
        <c:axId val="515378808"/>
        <c:axId val="515379168"/>
      </c:barChart>
      <c:catAx>
        <c:axId val="51537880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PRODUCT (CODEX)</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crossAx val="515379168"/>
        <c:crosses val="autoZero"/>
        <c:auto val="1"/>
        <c:lblAlgn val="ctr"/>
        <c:lblOffset val="100"/>
        <c:noMultiLvlLbl val="0"/>
      </c:catAx>
      <c:valAx>
        <c:axId val="5153791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AVERAGE TASTE EXPERIENCE</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crossAx val="5153788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of price range(codex)!PivotTable14</c:name>
    <c:fmtId val="8"/>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rPr>
              <a:t>PRICE RANGE DISTRIBUTION FOR CODEX PRODUCT</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3783124630424352E-2"/>
          <c:y val="0.12220684902968577"/>
          <c:w val="0.84346087046453166"/>
          <c:h val="0.7314898820149992"/>
        </c:manualLayout>
      </c:layout>
      <c:barChart>
        <c:barDir val="col"/>
        <c:grouping val="clustered"/>
        <c:varyColors val="0"/>
        <c:ser>
          <c:idx val="0"/>
          <c:order val="0"/>
          <c:tx>
            <c:strRef>
              <c:f>'count of price range(codex)'!$B$3:$B$4</c:f>
              <c:strCache>
                <c:ptCount val="1"/>
                <c:pt idx="0">
                  <c:v>CodeX</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'count of price range(codex)'!$A$5:$A$9</c:f>
              <c:strCache>
                <c:ptCount val="4"/>
                <c:pt idx="0">
                  <c:v>100-150</c:v>
                </c:pt>
                <c:pt idx="1">
                  <c:v>50-99</c:v>
                </c:pt>
                <c:pt idx="2">
                  <c:v>Above 150</c:v>
                </c:pt>
                <c:pt idx="3">
                  <c:v>Below 50</c:v>
                </c:pt>
              </c:strCache>
            </c:strRef>
          </c:cat>
          <c:val>
            <c:numRef>
              <c:f>'count of price range(codex)'!$B$5:$B$9</c:f>
              <c:numCache>
                <c:formatCode>General</c:formatCode>
                <c:ptCount val="4"/>
                <c:pt idx="0">
                  <c:v>313</c:v>
                </c:pt>
                <c:pt idx="1">
                  <c:v>410</c:v>
                </c:pt>
                <c:pt idx="2">
                  <c:v>159</c:v>
                </c:pt>
                <c:pt idx="3">
                  <c:v>98</c:v>
                </c:pt>
              </c:numCache>
            </c:numRef>
          </c:val>
          <c:extLst>
            <c:ext xmlns:c16="http://schemas.microsoft.com/office/drawing/2014/chart" uri="{C3380CC4-5D6E-409C-BE32-E72D297353CC}">
              <c16:uniqueId val="{00000000-F572-4D17-BAD0-A65FF741D871}"/>
            </c:ext>
          </c:extLst>
        </c:ser>
        <c:dLbls>
          <c:dLblPos val="outEnd"/>
          <c:showLegendKey val="0"/>
          <c:showVal val="1"/>
          <c:showCatName val="0"/>
          <c:showSerName val="0"/>
          <c:showPercent val="0"/>
          <c:showBubbleSize val="0"/>
        </c:dLbls>
        <c:gapWidth val="219"/>
        <c:overlap val="-27"/>
        <c:axId val="102168336"/>
        <c:axId val="102169056"/>
      </c:barChart>
      <c:catAx>
        <c:axId val="10216833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PRICE RANGE</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102169056"/>
        <c:crosses val="autoZero"/>
        <c:auto val="1"/>
        <c:lblAlgn val="ctr"/>
        <c:lblOffset val="100"/>
        <c:noMultiLvlLbl val="0"/>
      </c:catAx>
      <c:valAx>
        <c:axId val="1021690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1021683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[Dataset.xlsx]count improvements desired!PivotTable15</c:name>
    <c:fmtId val="13"/>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rPr>
              <a:t>DESIRED IMPROVEMENTS FOR CODEX PRODUCT</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5400">
            <a:solidFill>
              <a:schemeClr val="lt1"/>
            </a:solidFill>
          </a:ln>
          <a:effectLst/>
          <a:sp3d contourW="25400">
            <a:contourClr>
              <a:schemeClr val="lt1"/>
            </a:contourClr>
          </a:sp3d>
        </c:spPr>
        <c:marker>
          <c:symbol val="circle"/>
          <c:size val="5"/>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5400">
            <a:solidFill>
              <a:schemeClr val="lt1"/>
            </a:solidFill>
          </a:ln>
          <a:effectLst/>
          <a:sp3d contourW="25400">
            <a:contourClr>
              <a:schemeClr val="lt1"/>
            </a:contourClr>
          </a:sp3d>
        </c:spPr>
      </c:pivotFmt>
      <c:pivotFmt>
        <c:idx val="9"/>
        <c:spPr>
          <a:solidFill>
            <a:schemeClr val="accent1"/>
          </a:solidFill>
          <a:ln w="25400">
            <a:solidFill>
              <a:schemeClr val="lt1"/>
            </a:solidFill>
          </a:ln>
          <a:effectLst/>
          <a:sp3d contourW="25400">
            <a:contourClr>
              <a:schemeClr val="lt1"/>
            </a:contourClr>
          </a:sp3d>
        </c:spPr>
      </c:pivotFmt>
      <c:pivotFmt>
        <c:idx val="10"/>
        <c:spPr>
          <a:solidFill>
            <a:schemeClr val="accent1"/>
          </a:solidFill>
          <a:ln w="25400">
            <a:solidFill>
              <a:schemeClr val="lt1"/>
            </a:solidFill>
          </a:ln>
          <a:effectLst/>
          <a:sp3d contourW="25400">
            <a:contourClr>
              <a:schemeClr val="lt1"/>
            </a:contourClr>
          </a:sp3d>
        </c:spPr>
      </c:pivotFmt>
      <c:pivotFmt>
        <c:idx val="11"/>
        <c:spPr>
          <a:solidFill>
            <a:schemeClr val="accent1"/>
          </a:solidFill>
          <a:ln w="25400">
            <a:solidFill>
              <a:schemeClr val="lt1"/>
            </a:solidFill>
          </a:ln>
          <a:effectLst/>
          <a:sp3d contourW="25400">
            <a:contourClr>
              <a:schemeClr val="lt1"/>
            </a:contourClr>
          </a:sp3d>
        </c:spPr>
      </c:pivotFmt>
      <c:pivotFmt>
        <c:idx val="12"/>
        <c:spPr>
          <a:solidFill>
            <a:schemeClr val="accent1"/>
          </a:solidFill>
          <a:ln w="25400">
            <a:solidFill>
              <a:schemeClr val="lt1"/>
            </a:solidFill>
          </a:ln>
          <a:effectLst/>
          <a:sp3d contourW="25400">
            <a:contourClr>
              <a:schemeClr val="lt1"/>
            </a:contourClr>
          </a:sp3d>
        </c:spPr>
      </c:pivotFmt>
      <c:pivotFmt>
        <c:idx val="13"/>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5400">
            <a:solidFill>
              <a:schemeClr val="lt1"/>
            </a:solidFill>
          </a:ln>
          <a:effectLst/>
          <a:sp3d contourW="25400">
            <a:contourClr>
              <a:schemeClr val="lt1"/>
            </a:contourClr>
          </a:sp3d>
        </c:spPr>
      </c:pivotFmt>
      <c:pivotFmt>
        <c:idx val="15"/>
        <c:spPr>
          <a:solidFill>
            <a:schemeClr val="accent1"/>
          </a:solidFill>
          <a:ln w="25400">
            <a:solidFill>
              <a:schemeClr val="lt1"/>
            </a:solidFill>
          </a:ln>
          <a:effectLst/>
          <a:sp3d contourW="25400">
            <a:contourClr>
              <a:schemeClr val="lt1"/>
            </a:contourClr>
          </a:sp3d>
        </c:spPr>
      </c:pivotFmt>
      <c:pivotFmt>
        <c:idx val="16"/>
        <c:spPr>
          <a:solidFill>
            <a:schemeClr val="accent1"/>
          </a:solidFill>
          <a:ln w="25400">
            <a:solidFill>
              <a:schemeClr val="lt1"/>
            </a:solidFill>
          </a:ln>
          <a:effectLst/>
          <a:sp3d contourW="25400">
            <a:contourClr>
              <a:schemeClr val="lt1"/>
            </a:contourClr>
          </a:sp3d>
        </c:spPr>
      </c:pivotFmt>
      <c:pivotFmt>
        <c:idx val="17"/>
        <c:spPr>
          <a:solidFill>
            <a:schemeClr val="accent1"/>
          </a:solidFill>
          <a:ln w="25400">
            <a:solidFill>
              <a:schemeClr val="lt1"/>
            </a:solidFill>
          </a:ln>
          <a:effectLst/>
          <a:sp3d contourW="25400">
            <a:contourClr>
              <a:schemeClr val="lt1"/>
            </a:contourClr>
          </a:sp3d>
        </c:spPr>
      </c:pivotFmt>
      <c:pivotFmt>
        <c:idx val="18"/>
        <c:spPr>
          <a:solidFill>
            <a:schemeClr val="accent1"/>
          </a:solidFill>
          <a:ln w="25400">
            <a:solidFill>
              <a:schemeClr val="lt1"/>
            </a:solidFill>
          </a:ln>
          <a:effectLst/>
          <a:sp3d contourW="25400">
            <a:contourClr>
              <a:schemeClr val="lt1"/>
            </a:contourClr>
          </a:sp3d>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'count improvements desired'!$B$3:$B$4</c:f>
              <c:strCache>
                <c:ptCount val="1"/>
                <c:pt idx="0">
                  <c:v>CodeX</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1EE0-40E6-B8E9-83FF44BCD246}"/>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1EE0-40E6-B8E9-83FF44BCD246}"/>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1EE0-40E6-B8E9-83FF44BCD246}"/>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1EE0-40E6-B8E9-83FF44BCD246}"/>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9-1EE0-40E6-B8E9-83FF44BCD246}"/>
              </c:ext>
            </c:extLst>
          </c:dPt>
          <c:dLbls>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'count improvements desired'!$A$5:$A$10</c:f>
              <c:strCache>
                <c:ptCount val="5"/>
                <c:pt idx="0">
                  <c:v>Healthier alternatives</c:v>
                </c:pt>
                <c:pt idx="1">
                  <c:v>More natural ingredients</c:v>
                </c:pt>
                <c:pt idx="2">
                  <c:v>Other</c:v>
                </c:pt>
                <c:pt idx="3">
                  <c:v>Reduced sugar content</c:v>
                </c:pt>
                <c:pt idx="4">
                  <c:v>Wider range of flavors</c:v>
                </c:pt>
              </c:strCache>
            </c:strRef>
          </c:cat>
          <c:val>
            <c:numRef>
              <c:f>'count improvements desired'!$B$5:$B$10</c:f>
              <c:numCache>
                <c:formatCode>General</c:formatCode>
                <c:ptCount val="5"/>
                <c:pt idx="0">
                  <c:v>143</c:v>
                </c:pt>
                <c:pt idx="1">
                  <c:v>234</c:v>
                </c:pt>
                <c:pt idx="2">
                  <c:v>97</c:v>
                </c:pt>
                <c:pt idx="3">
                  <c:v>298</c:v>
                </c:pt>
                <c:pt idx="4">
                  <c:v>208</c:v>
                </c:pt>
              </c:numCache>
            </c:numRef>
          </c:val>
          <c:extLst>
            <c:ext xmlns:c16="http://schemas.microsoft.com/office/drawing/2014/chart" uri="{C3380CC4-5D6E-409C-BE32-E72D297353CC}">
              <c16:uniqueId val="{0000000A-1EE0-40E6-B8E9-83FF44BCD246}"/>
            </c:ext>
          </c:extLst>
        </c:ser>
        <c:dLbls>
          <c:dLblPos val="inEnd"/>
          <c:showLegendKey val="0"/>
          <c:showVal val="1"/>
          <c:showCatName val="0"/>
          <c:showSerName val="0"/>
          <c:showPercent val="0"/>
          <c:showBubbleSize val="0"/>
          <c:showLeaderLines val="1"/>
        </c:dLbls>
      </c:pie3DChart>
      <c:spPr>
        <a:noFill/>
        <a:ln>
          <a:noFill/>
        </a:ln>
        <a:effectLst/>
      </c:spPr>
    </c:plotArea>
    <c:legend>
      <c:legendPos val="r"/>
      <c:layout>
        <c:manualLayout>
          <c:xMode val="edge"/>
          <c:yMode val="edge"/>
          <c:x val="0.75527879328368341"/>
          <c:y val="0.24911894547424399"/>
          <c:w val="0.23347025437192517"/>
          <c:h val="0.57125074458966107"/>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[Dataset.xlsx]Age Group!PivotTable1</c:name>
    <c:fmtId val="30"/>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baseline="0">
                <a:solidFill>
                  <a:prstClr val="white"/>
                </a:solidFill>
                <a:latin typeface="+mn-lt"/>
                <a:ea typeface="+mn-ea"/>
                <a:cs typeface="+mn-cs"/>
              </a:defRPr>
            </a:pPr>
            <a:r>
              <a:rPr lang="en-US" sz="1400" b="0" i="0" u="none" strike="noStrike" kern="1200" baseline="0" dirty="0">
                <a:solidFill>
                  <a:prstClr val="white">
                    <a:lumMod val="65000"/>
                    <a:lumOff val="35000"/>
                  </a:prstClr>
                </a:solidFill>
              </a:rPr>
              <a:t>ENERGY DRINK CONSUMPTION BY AGE GROUP</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baseline="0">
              <a:solidFill>
                <a:prstClr val="white"/>
              </a:solidFill>
              <a:latin typeface="+mn-lt"/>
              <a:ea typeface="+mn-ea"/>
              <a:cs typeface="+mn-cs"/>
            </a:defRPr>
          </a:pPr>
          <a:endParaRPr lang="en-US"/>
        </a:p>
      </c:txPr>
    </c:title>
    <c:autoTitleDeleted val="0"/>
    <c:pivotFmts>
      <c:pivotFmt>
        <c:idx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'Age Group'!$B$3</c:f>
              <c:strCache>
                <c:ptCount val="1"/>
                <c:pt idx="0">
                  <c:v>Total</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invertIfNegative val="0"/>
          <c:dLbls>
            <c:dLbl>
              <c:idx val="0"/>
              <c:layout>
                <c:manualLayout>
                  <c:x val="-1.5616399276875428E-17"/>
                  <c:y val="-0.12135329645670793"/>
                </c:manualLayout>
              </c:layout>
              <c:tx>
                <c:rich>
                  <a:bodyPr/>
                  <a:lstStyle/>
                  <a:p>
                    <a:fld id="{1B52B215-49A0-4032-BAA7-4BDBCF689544}"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161E-4DE1-9D73-8A07D29C8FD0}"/>
                </c:ext>
              </c:extLst>
            </c:dLbl>
            <c:dLbl>
              <c:idx val="1"/>
              <c:layout>
                <c:manualLayout>
                  <c:x val="1.7036268740566335E-3"/>
                  <c:y val="-0.40257494621101902"/>
                </c:manualLayout>
              </c:layout>
              <c:tx>
                <c:rich>
                  <a:bodyPr/>
                  <a:lstStyle/>
                  <a:p>
                    <a:fld id="{39623B0C-3A0B-417A-A5EB-6E88B566BE4B}"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161E-4DE1-9D73-8A07D29C8FD0}"/>
                </c:ext>
              </c:extLst>
            </c:dLbl>
            <c:dLbl>
              <c:idx val="2"/>
              <c:layout>
                <c:manualLayout>
                  <c:x val="-3.4072537481133918E-3"/>
                  <c:y val="-0.18284885449954316"/>
                </c:manualLayout>
              </c:layout>
              <c:tx>
                <c:rich>
                  <a:bodyPr/>
                  <a:lstStyle/>
                  <a:p>
                    <a:fld id="{D2D75AB2-CAA2-4862-8718-D78C400AE9EC}"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161E-4DE1-9D73-8A07D29C8FD0}"/>
                </c:ext>
              </c:extLst>
            </c:dLbl>
            <c:dLbl>
              <c:idx val="3"/>
              <c:layout>
                <c:manualLayout>
                  <c:x val="-1.7036268740566335E-3"/>
                  <c:y val="-5.1914394320350818E-2"/>
                </c:manualLayout>
              </c:layout>
              <c:tx>
                <c:rich>
                  <a:bodyPr/>
                  <a:lstStyle/>
                  <a:p>
                    <a:fld id="{790D788D-872A-4AE9-8F19-22E798879BF4}"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161E-4DE1-9D73-8A07D29C8FD0}"/>
                </c:ext>
              </c:extLst>
            </c:dLbl>
            <c:dLbl>
              <c:idx val="4"/>
              <c:layout>
                <c:manualLayout>
                  <c:x val="-1.7036268740566335E-3"/>
                  <c:y val="-4.1422997562212412E-2"/>
                </c:manualLayout>
              </c:layout>
              <c:tx>
                <c:rich>
                  <a:bodyPr/>
                  <a:lstStyle/>
                  <a:p>
                    <a:fld id="{BCD437EB-C157-4D70-A2AE-8CCF869DFC98}"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161E-4DE1-9D73-8A07D29C8FD0}"/>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'Age Group'!$A$4:$A$9</c:f>
              <c:strCache>
                <c:ptCount val="5"/>
                <c:pt idx="0">
                  <c:v>15-18</c:v>
                </c:pt>
                <c:pt idx="1">
                  <c:v>19-30</c:v>
                </c:pt>
                <c:pt idx="2">
                  <c:v>31-45</c:v>
                </c:pt>
                <c:pt idx="3">
                  <c:v>46-65</c:v>
                </c:pt>
                <c:pt idx="4">
                  <c:v>65+</c:v>
                </c:pt>
              </c:strCache>
            </c:strRef>
          </c:cat>
          <c:val>
            <c:numRef>
              <c:f>'Age Group'!$B$4:$B$9</c:f>
              <c:numCache>
                <c:formatCode>General</c:formatCode>
                <c:ptCount val="5"/>
                <c:pt idx="0">
                  <c:v>1488</c:v>
                </c:pt>
                <c:pt idx="1">
                  <c:v>5520</c:v>
                </c:pt>
                <c:pt idx="2">
                  <c:v>2376</c:v>
                </c:pt>
                <c:pt idx="3">
                  <c:v>426</c:v>
                </c:pt>
                <c:pt idx="4">
                  <c:v>190</c:v>
                </c:pt>
              </c:numCache>
            </c:numRef>
          </c:val>
          <c:extLst>
            <c:ext xmlns:c16="http://schemas.microsoft.com/office/drawing/2014/chart" uri="{C3380CC4-5D6E-409C-BE32-E72D297353CC}">
              <c16:uniqueId val="{00000000-161E-4DE1-9D73-8A07D29C8FD0}"/>
            </c:ext>
          </c:extLst>
        </c:ser>
        <c:dLbls>
          <c:dLblPos val="inEnd"/>
          <c:showLegendKey val="0"/>
          <c:showVal val="1"/>
          <c:showCatName val="0"/>
          <c:showSerName val="0"/>
          <c:showPercent val="0"/>
          <c:showBubbleSize val="0"/>
        </c:dLbls>
        <c:gapWidth val="150"/>
        <c:overlap val="100"/>
        <c:axId val="698950552"/>
        <c:axId val="698947312"/>
      </c:barChart>
      <c:catAx>
        <c:axId val="698950552"/>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698947312"/>
        <c:crosses val="autoZero"/>
        <c:auto val="1"/>
        <c:lblAlgn val="ctr"/>
        <c:lblOffset val="100"/>
        <c:noMultiLvlLbl val="0"/>
      </c:catAx>
      <c:valAx>
        <c:axId val="698947312"/>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6989505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reasons preventing trying!PivotTable16</c:name>
    <c:fmtId val="6"/>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rPr>
              <a:t>REASONS PREVENTING TRYING CODEX PRODUCT</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'count reasons preventing trying'!$B$3:$B$4</c:f>
              <c:strCache>
                <c:ptCount val="1"/>
                <c:pt idx="0">
                  <c:v>CodeX</c:v>
                </c:pt>
              </c:strCache>
            </c:strRef>
          </c:tx>
          <c:spPr>
            <a:solidFill>
              <a:schemeClr val="accent4"/>
            </a:solidFill>
            <a:ln>
              <a:noFill/>
            </a:ln>
            <a:effectLst/>
          </c:spPr>
          <c:invertIfNegative val="0"/>
          <c:dLbls>
            <c:dLbl>
              <c:idx val="0"/>
              <c:layout>
                <c:manualLayout>
                  <c:x val="-2.9595338744347803E-17"/>
                  <c:y val="9.9326612493254394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D70-4A6F-82A8-32FD71A7DCFA}"/>
                </c:ext>
              </c:extLst>
            </c:dLbl>
            <c:dLbl>
              <c:idx val="4"/>
              <c:layout>
                <c:manualLayout>
                  <c:x val="-1.1838135497739121E-16"/>
                  <c:y val="-2.234848781098226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D70-4A6F-82A8-32FD71A7DCFA}"/>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'count reasons preventing trying'!$A$5:$A$10</c:f>
              <c:strCache>
                <c:ptCount val="5"/>
                <c:pt idx="0">
                  <c:v>Health concerns</c:v>
                </c:pt>
                <c:pt idx="1">
                  <c:v>Not available locally</c:v>
                </c:pt>
                <c:pt idx="2">
                  <c:v>Not interested in energy drinks</c:v>
                </c:pt>
                <c:pt idx="3">
                  <c:v>Other</c:v>
                </c:pt>
                <c:pt idx="4">
                  <c:v>Unfamiliar with the brand</c:v>
                </c:pt>
              </c:strCache>
            </c:strRef>
          </c:cat>
          <c:val>
            <c:numRef>
              <c:f>'count reasons preventing trying'!$B$5:$B$10</c:f>
              <c:numCache>
                <c:formatCode>General</c:formatCode>
                <c:ptCount val="5"/>
                <c:pt idx="0">
                  <c:v>233</c:v>
                </c:pt>
                <c:pt idx="1">
                  <c:v>229</c:v>
                </c:pt>
                <c:pt idx="2">
                  <c:v>210</c:v>
                </c:pt>
                <c:pt idx="3">
                  <c:v>118</c:v>
                </c:pt>
                <c:pt idx="4">
                  <c:v>190</c:v>
                </c:pt>
              </c:numCache>
            </c:numRef>
          </c:val>
          <c:extLst>
            <c:ext xmlns:c16="http://schemas.microsoft.com/office/drawing/2014/chart" uri="{C3380CC4-5D6E-409C-BE32-E72D297353CC}">
              <c16:uniqueId val="{00000000-A27A-4B75-80A0-B085B971C305}"/>
            </c:ext>
          </c:extLst>
        </c:ser>
        <c:dLbls>
          <c:dLblPos val="outEnd"/>
          <c:showLegendKey val="0"/>
          <c:showVal val="1"/>
          <c:showCatName val="0"/>
          <c:showSerName val="0"/>
          <c:showPercent val="0"/>
          <c:showBubbleSize val="0"/>
        </c:dLbls>
        <c:gapWidth val="219"/>
        <c:overlap val="-27"/>
        <c:axId val="508261616"/>
        <c:axId val="502202664"/>
      </c:barChart>
      <c:catAx>
        <c:axId val="5082616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solidFill>
                    <a:effectLst/>
                  </a:rPr>
                  <a:t>REASONS</a:t>
                </a:r>
                <a:endParaRPr lang="en-US" sz="1200"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502202664"/>
        <c:crosses val="autoZero"/>
        <c:auto val="1"/>
        <c:lblAlgn val="ctr"/>
        <c:lblOffset val="100"/>
        <c:noMultiLvlLbl val="0"/>
      </c:catAx>
      <c:valAx>
        <c:axId val="5022026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50826161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reasons for choosing..!PivotTable17</c:name>
    <c:fmtId val="9"/>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u="none" strike="noStrike" kern="1200" spc="0" baseline="0" dirty="0">
                <a:solidFill>
                  <a:prstClr val="white">
                    <a:lumMod val="65000"/>
                    <a:lumOff val="35000"/>
                  </a:prstClr>
                </a:solidFill>
                <a:effectLst/>
              </a:rPr>
              <a:t>REASONS FOR CHOOSING CODEX BRAND</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0888634695013673E-2"/>
          <c:y val="0.12220688073489702"/>
          <c:w val="0.8486685706448166"/>
          <c:h val="0.72343397487386085"/>
        </c:manualLayout>
      </c:layout>
      <c:barChart>
        <c:barDir val="col"/>
        <c:grouping val="clustered"/>
        <c:varyColors val="0"/>
        <c:ser>
          <c:idx val="0"/>
          <c:order val="0"/>
          <c:tx>
            <c:strRef>
              <c:f>'count reasons for choosing..'!$B$3:$B$4</c:f>
              <c:strCache>
                <c:ptCount val="1"/>
                <c:pt idx="0">
                  <c:v>CodeX</c:v>
                </c:pt>
              </c:strCache>
            </c:strRef>
          </c:tx>
          <c:spPr>
            <a:solidFill>
              <a:schemeClr val="accent4"/>
            </a:solidFill>
            <a:ln>
              <a:noFill/>
            </a:ln>
            <a:effectLst/>
          </c:spPr>
          <c:invertIfNegative val="0"/>
          <c:dLbls>
            <c:dLbl>
              <c:idx val="2"/>
              <c:layout>
                <c:manualLayout>
                  <c:x val="5.9634696845980395E-17"/>
                  <c:y val="4.806127623502298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0881-47C2-AB02-6244792B8BF3}"/>
                </c:ext>
              </c:extLst>
            </c:dLbl>
            <c:dLbl>
              <c:idx val="3"/>
              <c:layout>
                <c:manualLayout>
                  <c:x val="-1.6264196113934064E-3"/>
                  <c:y val="1.441838287050707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0881-47C2-AB02-6244792B8BF3}"/>
                </c:ext>
              </c:extLst>
            </c:dLbl>
            <c:dLbl>
              <c:idx val="4"/>
              <c:layout>
                <c:manualLayout>
                  <c:x val="-1.6264196113932872E-3"/>
                  <c:y val="4.8061276235022987E-3"/>
                </c:manualLayout>
              </c:layout>
              <c:spPr>
                <a:noFill/>
                <a:ln>
                  <a:noFill/>
                </a:ln>
                <a:effectLst/>
              </c:spPr>
              <c:txPr>
                <a:bodyPr rot="0" spcFirstLastPara="1" vertOverflow="ellipsis" vert="horz" wrap="square" lIns="38100" tIns="19050" rIns="38100" bIns="19050" anchor="ctr" anchorCtr="1">
                  <a:noAutofit/>
                </a:bodyPr>
                <a:lstStyle/>
                <a:p>
                  <a:pPr>
                    <a:defRPr sz="18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6.2909910568692357E-2"/>
                      <c:h val="4.2783996730319476E-2"/>
                    </c:manualLayout>
                  </c15:layout>
                </c:ext>
                <c:ext xmlns:c16="http://schemas.microsoft.com/office/drawing/2014/chart" uri="{C3380CC4-5D6E-409C-BE32-E72D297353CC}">
                  <c16:uniqueId val="{00000000-A794-483A-81C4-E3B91B6A843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'count reasons for choosing..'!$A$5:$A$10</c:f>
              <c:strCache>
                <c:ptCount val="5"/>
                <c:pt idx="0">
                  <c:v>Availability</c:v>
                </c:pt>
                <c:pt idx="1">
                  <c:v>Brand reputation</c:v>
                </c:pt>
                <c:pt idx="2">
                  <c:v>Effectiveness</c:v>
                </c:pt>
                <c:pt idx="3">
                  <c:v>Other</c:v>
                </c:pt>
                <c:pt idx="4">
                  <c:v>Taste/flavor preference</c:v>
                </c:pt>
              </c:strCache>
            </c:strRef>
          </c:cat>
          <c:val>
            <c:numRef>
              <c:f>'count reasons for choosing..'!$B$5:$B$10</c:f>
              <c:numCache>
                <c:formatCode>General</c:formatCode>
                <c:ptCount val="5"/>
                <c:pt idx="0">
                  <c:v>195</c:v>
                </c:pt>
                <c:pt idx="1">
                  <c:v>259</c:v>
                </c:pt>
                <c:pt idx="2">
                  <c:v>176</c:v>
                </c:pt>
                <c:pt idx="3">
                  <c:v>168</c:v>
                </c:pt>
                <c:pt idx="4">
                  <c:v>182</c:v>
                </c:pt>
              </c:numCache>
            </c:numRef>
          </c:val>
          <c:extLst>
            <c:ext xmlns:c16="http://schemas.microsoft.com/office/drawing/2014/chart" uri="{C3380CC4-5D6E-409C-BE32-E72D297353CC}">
              <c16:uniqueId val="{00000000-5054-416E-BF4D-3B079209ECA2}"/>
            </c:ext>
          </c:extLst>
        </c:ser>
        <c:dLbls>
          <c:dLblPos val="outEnd"/>
          <c:showLegendKey val="0"/>
          <c:showVal val="1"/>
          <c:showCatName val="0"/>
          <c:showSerName val="0"/>
          <c:showPercent val="0"/>
          <c:showBubbleSize val="0"/>
        </c:dLbls>
        <c:gapWidth val="219"/>
        <c:overlap val="-27"/>
        <c:axId val="482418584"/>
        <c:axId val="482417504"/>
      </c:barChart>
      <c:catAx>
        <c:axId val="48241858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rPr>
                  <a:t>R</a:t>
                </a:r>
                <a:r>
                  <a:rPr lang="en-US" sz="1200" b="0" i="0" u="none" strike="noStrike" kern="1200" baseline="0" dirty="0">
                    <a:solidFill>
                      <a:prstClr val="white">
                        <a:lumMod val="65000"/>
                        <a:lumOff val="35000"/>
                      </a:prstClr>
                    </a:solidFill>
                    <a:effectLst/>
                  </a:rPr>
                  <a:t>EASONS FOR CHOOSING</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82417504"/>
        <c:crosses val="autoZero"/>
        <c:auto val="1"/>
        <c:lblAlgn val="ctr"/>
        <c:lblOffset val="100"/>
        <c:noMultiLvlLbl val="0"/>
      </c:catAx>
      <c:valAx>
        <c:axId val="4824175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8241858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heard before(codex)!PivotTable18</c:name>
    <c:fmtId val="10"/>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baseline="0" dirty="0">
                <a:effectLst/>
              </a:rPr>
              <a:t>HEALTH CONCERNS RELATED TO CODEX PRODUCT</a:t>
            </a:r>
            <a:endParaRPr lang="en-US" sz="1100" b="1" dirty="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w="19050">
            <a:solidFill>
              <a:schemeClr val="lt1"/>
            </a:solidFill>
          </a:ln>
          <a:effectLst/>
          <a:sp3d contourW="25400">
            <a:contourClr>
              <a:schemeClr val="lt1"/>
            </a:contourClr>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w="19050">
            <a:solidFill>
              <a:schemeClr val="lt1"/>
            </a:solidFill>
          </a:ln>
          <a:effectLst/>
          <a:sp3d contourW="25400">
            <a:contourClr>
              <a:schemeClr val="lt1"/>
            </a:contourClr>
          </a:sp3d>
        </c:spPr>
      </c:pivotFmt>
      <c:pivotFmt>
        <c:idx val="6"/>
        <c:spPr>
          <a:solidFill>
            <a:schemeClr val="accent4"/>
          </a:solidFill>
          <a:ln w="19050">
            <a:solidFill>
              <a:schemeClr val="lt1"/>
            </a:solidFill>
          </a:ln>
          <a:effectLst/>
          <a:sp3d contourW="25400">
            <a:contourClr>
              <a:schemeClr val="lt1"/>
            </a:contourClr>
          </a:sp3d>
        </c:spPr>
      </c:pivotFmt>
      <c:pivotFmt>
        <c:idx val="7"/>
        <c:spPr>
          <a:solidFill>
            <a:schemeClr val="accent4"/>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4"/>
          </a:solidFill>
          <a:ln w="19050">
            <a:solidFill>
              <a:schemeClr val="lt1"/>
            </a:solidFill>
          </a:ln>
          <a:effectLst/>
          <a:sp3d contourW="25400">
            <a:contourClr>
              <a:schemeClr val="lt1"/>
            </a:contourClr>
          </a:sp3d>
        </c:spPr>
      </c:pivotFmt>
      <c:pivotFmt>
        <c:idx val="9"/>
        <c:spPr>
          <a:solidFill>
            <a:schemeClr val="accent4"/>
          </a:solidFill>
          <a:ln w="19050">
            <a:solidFill>
              <a:schemeClr val="lt1"/>
            </a:solidFill>
          </a:ln>
          <a:effectLst/>
          <a:sp3d contourW="25400">
            <a:contourClr>
              <a:schemeClr val="lt1"/>
            </a:contourClr>
          </a:sp3d>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'count heard before(codex)'!$B$3:$B$4</c:f>
              <c:strCache>
                <c:ptCount val="1"/>
                <c:pt idx="0">
                  <c:v>CodeX</c:v>
                </c:pt>
              </c:strCache>
            </c:strRef>
          </c:tx>
          <c:dPt>
            <c:idx val="0"/>
            <c:bubble3D val="0"/>
            <c:spPr>
              <a:solidFill>
                <a:schemeClr val="accent4">
                  <a:shade val="76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1-D691-4711-813F-0D533AEDF39F}"/>
              </c:ext>
            </c:extLst>
          </c:dPt>
          <c:dPt>
            <c:idx val="1"/>
            <c:bubble3D val="0"/>
            <c:spPr>
              <a:solidFill>
                <a:schemeClr val="accent4">
                  <a:tint val="77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3-D691-4711-813F-0D533AEDF39F}"/>
              </c:ext>
            </c:extLst>
          </c:dPt>
          <c:dLbls>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'count heard before(codex)'!$A$5:$A$7</c:f>
              <c:strCache>
                <c:ptCount val="2"/>
                <c:pt idx="0">
                  <c:v>No</c:v>
                </c:pt>
                <c:pt idx="1">
                  <c:v>Yes</c:v>
                </c:pt>
              </c:strCache>
            </c:strRef>
          </c:cat>
          <c:val>
            <c:numRef>
              <c:f>'count heard before(codex)'!$B$5:$B$7</c:f>
              <c:numCache>
                <c:formatCode>General</c:formatCode>
                <c:ptCount val="2"/>
                <c:pt idx="0">
                  <c:v>525</c:v>
                </c:pt>
                <c:pt idx="1">
                  <c:v>455</c:v>
                </c:pt>
              </c:numCache>
            </c:numRef>
          </c:val>
          <c:extLst>
            <c:ext xmlns:c16="http://schemas.microsoft.com/office/drawing/2014/chart" uri="{C3380CC4-5D6E-409C-BE32-E72D297353CC}">
              <c16:uniqueId val="{00000004-D691-4711-813F-0D533AEDF39F}"/>
            </c:ext>
          </c:extLst>
        </c:ser>
        <c:dLbls>
          <c:dLblPos val="bestFit"/>
          <c:showLegendKey val="0"/>
          <c:showVal val="1"/>
          <c:showCatName val="0"/>
          <c:showSerName val="0"/>
          <c:showPercent val="0"/>
          <c:showBubbleSize val="0"/>
          <c:showLeaderLines val="1"/>
        </c:dLbls>
      </c:pie3DChart>
      <c:spPr>
        <a:noFill/>
        <a:ln>
          <a:noFill/>
        </a:ln>
        <a:effectLst/>
      </c:spPr>
    </c:plotArea>
    <c:legend>
      <c:legendPos val="r"/>
      <c:layout>
        <c:manualLayout>
          <c:xMode val="edge"/>
          <c:yMode val="edge"/>
          <c:x val="0.83778428919786196"/>
          <c:y val="0.34034185560882518"/>
          <c:w val="0.14779960835624395"/>
          <c:h val="0.42432749389071817"/>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[Dataset.xlsx]count limited edition packaging!PivotTable19</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0" i="0" u="none" strike="noStrike" kern="1200" spc="0" baseline="0" dirty="0">
                <a:solidFill>
                  <a:prstClr val="white">
                    <a:lumMod val="65000"/>
                    <a:lumOff val="35000"/>
                  </a:prstClr>
                </a:solidFill>
                <a:effectLst/>
              </a:rPr>
              <a:t>PREFERENCE FOR LIMITED EDITION PACKAGING - CODEX PRODUCT</a:t>
            </a:r>
            <a:endParaRPr lang="en-US" sz="1400" b="0"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2"/>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2"/>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w="19050">
            <a:solidFill>
              <a:schemeClr val="lt1"/>
            </a:solidFill>
          </a:ln>
          <a:effectLst/>
        </c:spPr>
      </c:pivotFmt>
      <c:pivotFmt>
        <c:idx val="3"/>
        <c:spPr>
          <a:solidFill>
            <a:schemeClr val="accent2"/>
          </a:solidFill>
          <a:ln w="19050">
            <a:solidFill>
              <a:schemeClr val="lt1"/>
            </a:solidFill>
          </a:ln>
          <a:effectLst/>
        </c:spPr>
      </c:pivotFmt>
      <c:pivotFmt>
        <c:idx val="4"/>
        <c:spPr>
          <a:solidFill>
            <a:schemeClr val="accent2"/>
          </a:solidFill>
          <a:ln w="19050">
            <a:solidFill>
              <a:schemeClr val="lt1"/>
            </a:solidFill>
          </a:ln>
          <a:effectLst/>
        </c:spPr>
      </c:pivotFmt>
      <c:pivotFmt>
        <c:idx val="5"/>
        <c:spPr>
          <a:solidFill>
            <a:schemeClr val="accent2"/>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2"/>
          </a:solidFill>
          <a:ln w="19050">
            <a:solidFill>
              <a:schemeClr val="lt1"/>
            </a:solidFill>
          </a:ln>
          <a:effectLst/>
        </c:spPr>
      </c:pivotFmt>
      <c:pivotFmt>
        <c:idx val="7"/>
        <c:spPr>
          <a:solidFill>
            <a:schemeClr val="accent2"/>
          </a:solidFill>
          <a:ln w="19050">
            <a:solidFill>
              <a:schemeClr val="lt1"/>
            </a:solidFill>
          </a:ln>
          <a:effectLst/>
        </c:spPr>
      </c:pivotFmt>
      <c:pivotFmt>
        <c:idx val="8"/>
        <c:spPr>
          <a:solidFill>
            <a:schemeClr val="accent2"/>
          </a:solidFill>
          <a:ln w="19050">
            <a:solidFill>
              <a:schemeClr val="lt1"/>
            </a:solidFill>
          </a:ln>
          <a:effectLst/>
        </c:spPr>
      </c:pivotFmt>
    </c:pivotFmts>
    <c:plotArea>
      <c:layout>
        <c:manualLayout>
          <c:layoutTarget val="inner"/>
          <c:xMode val="edge"/>
          <c:yMode val="edge"/>
          <c:x val="0.20836873064890829"/>
          <c:y val="0.12220684902968579"/>
          <c:w val="0.52219001742530413"/>
          <c:h val="0.81175558889632904"/>
        </c:manualLayout>
      </c:layout>
      <c:doughnutChart>
        <c:varyColors val="1"/>
        <c:ser>
          <c:idx val="0"/>
          <c:order val="0"/>
          <c:tx>
            <c:strRef>
              <c:f>'count limited edition packaging'!$B$3:$B$4</c:f>
              <c:strCache>
                <c:ptCount val="1"/>
                <c:pt idx="0">
                  <c:v>CodeX</c:v>
                </c:pt>
              </c:strCache>
            </c:strRef>
          </c:tx>
          <c:dPt>
            <c:idx val="0"/>
            <c:bubble3D val="0"/>
            <c:spPr>
              <a:solidFill>
                <a:schemeClr val="accent2"/>
              </a:solidFill>
              <a:ln w="19050">
                <a:solidFill>
                  <a:schemeClr val="lt1"/>
                </a:solidFill>
              </a:ln>
              <a:effectLst/>
            </c:spPr>
            <c:extLst>
              <c:ext xmlns:c16="http://schemas.microsoft.com/office/drawing/2014/chart" uri="{C3380CC4-5D6E-409C-BE32-E72D297353CC}">
                <c16:uniqueId val="{00000001-37BB-4B8A-B936-3B69EB8B163B}"/>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37BB-4B8A-B936-3B69EB8B163B}"/>
              </c:ext>
            </c:extLst>
          </c:dPt>
          <c:dPt>
            <c:idx val="2"/>
            <c:bubble3D val="0"/>
            <c:spPr>
              <a:solidFill>
                <a:schemeClr val="accent6"/>
              </a:solidFill>
              <a:ln w="19050">
                <a:solidFill>
                  <a:schemeClr val="lt1"/>
                </a:solidFill>
              </a:ln>
              <a:effectLst/>
            </c:spPr>
            <c:extLst>
              <c:ext xmlns:c16="http://schemas.microsoft.com/office/drawing/2014/chart" uri="{C3380CC4-5D6E-409C-BE32-E72D297353CC}">
                <c16:uniqueId val="{00000005-37BB-4B8A-B936-3B69EB8B163B}"/>
              </c:ext>
            </c:extLst>
          </c:dPt>
          <c:dLbls>
            <c:spPr>
              <a:noFill/>
              <a:ln>
                <a:noFill/>
              </a:ln>
              <a:effectLst/>
            </c:spPr>
            <c:txPr>
              <a:bodyPr rot="0" spcFirstLastPara="1" vertOverflow="ellipsis" vert="horz" wrap="square" anchor="ctr" anchorCtr="1"/>
              <a:lstStyle/>
              <a:p>
                <a:pPr>
                  <a:defRPr sz="18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'count limited edition packaging'!$A$5:$A$8</c:f>
              <c:strCache>
                <c:ptCount val="3"/>
                <c:pt idx="0">
                  <c:v>No</c:v>
                </c:pt>
                <c:pt idx="1">
                  <c:v>Not Sure</c:v>
                </c:pt>
                <c:pt idx="2">
                  <c:v>Yes</c:v>
                </c:pt>
              </c:strCache>
            </c:strRef>
          </c:cat>
          <c:val>
            <c:numRef>
              <c:f>'count limited edition packaging'!$B$5:$B$8</c:f>
              <c:numCache>
                <c:formatCode>General</c:formatCode>
                <c:ptCount val="3"/>
                <c:pt idx="0">
                  <c:v>370</c:v>
                </c:pt>
                <c:pt idx="1">
                  <c:v>195</c:v>
                </c:pt>
                <c:pt idx="2">
                  <c:v>415</c:v>
                </c:pt>
              </c:numCache>
            </c:numRef>
          </c:val>
          <c:extLst>
            <c:ext xmlns:c16="http://schemas.microsoft.com/office/drawing/2014/chart" uri="{C3380CC4-5D6E-409C-BE32-E72D297353CC}">
              <c16:uniqueId val="{00000006-37BB-4B8A-B936-3B69EB8B163B}"/>
            </c:ext>
          </c:extLst>
        </c:ser>
        <c:dLbls>
          <c:showLegendKey val="0"/>
          <c:showVal val="1"/>
          <c:showCatName val="0"/>
          <c:showSerName val="0"/>
          <c:showPercent val="0"/>
          <c:showBubbleSize val="0"/>
          <c:showLeaderLines val="1"/>
        </c:dLbls>
        <c:firstSliceAng val="0"/>
        <c:holeSize val="75"/>
      </c:doughnutChart>
      <c:spPr>
        <a:noFill/>
        <a:ln>
          <a:noFill/>
        </a:ln>
        <a:effectLst/>
      </c:spPr>
    </c:plotArea>
    <c:legend>
      <c:legendPos val="r"/>
      <c:layout>
        <c:manualLayout>
          <c:xMode val="edge"/>
          <c:yMode val="edge"/>
          <c:x val="0.82624697068239739"/>
          <c:y val="0.2454127970282837"/>
          <c:w val="0.16103577836668775"/>
          <c:h val="0.48640683175105909"/>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ingredients expected!PivotTable20</c:name>
    <c:fmtId val="9"/>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rPr>
              <a:t>EXPECTED INGREDIENTS IN CODEX PRODUCT</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'count ingredients expected'!$B$3:$B$4</c:f>
              <c:strCache>
                <c:ptCount val="1"/>
                <c:pt idx="0">
                  <c:v>CodeX</c:v>
                </c:pt>
              </c:strCache>
            </c:strRef>
          </c:tx>
          <c:spPr>
            <a:solidFill>
              <a:schemeClr val="accent4"/>
            </a:solidFill>
            <a:ln>
              <a:noFill/>
            </a:ln>
            <a:effectLst/>
          </c:spPr>
          <c:invertIfNegative val="0"/>
          <c:dLbls>
            <c:dLbl>
              <c:idx val="0"/>
              <c:layout>
                <c:manualLayout>
                  <c:x val="-4.9546526364220821E-3"/>
                  <c:y val="-0.41126554687116829"/>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5403-4FB4-9BEA-C2A07C5C9CF0}"/>
                </c:ext>
              </c:extLst>
            </c:dLbl>
            <c:dLbl>
              <c:idx val="1"/>
              <c:layout>
                <c:manualLayout>
                  <c:x val="0"/>
                  <c:y val="-0.1713334092624335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403-4FB4-9BEA-C2A07C5C9CF0}"/>
                </c:ext>
              </c:extLst>
            </c:dLbl>
            <c:dLbl>
              <c:idx val="2"/>
              <c:layout>
                <c:manualLayout>
                  <c:x val="-1.1955900633962902E-16"/>
                  <c:y val="-0.2488371756453725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403-4FB4-9BEA-C2A07C5C9CF0}"/>
                </c:ext>
              </c:extLst>
            </c:dLbl>
            <c:dLbl>
              <c:idx val="3"/>
              <c:layout>
                <c:manualLayout>
                  <c:x val="-3.3242837160292736E-3"/>
                  <c:y val="-0.2810438926495028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5403-4FB4-9BEA-C2A07C5C9CF0}"/>
                </c:ext>
              </c:extLst>
            </c:dLbl>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'count ingredients expected'!$A$5:$A$9</c:f>
              <c:strCache>
                <c:ptCount val="4"/>
                <c:pt idx="0">
                  <c:v>Caffeine</c:v>
                </c:pt>
                <c:pt idx="1">
                  <c:v>Guarana</c:v>
                </c:pt>
                <c:pt idx="2">
                  <c:v>Sugar</c:v>
                </c:pt>
                <c:pt idx="3">
                  <c:v>Vitamins</c:v>
                </c:pt>
              </c:strCache>
            </c:strRef>
          </c:cat>
          <c:val>
            <c:numRef>
              <c:f>'count ingredients expected'!$B$5:$B$9</c:f>
              <c:numCache>
                <c:formatCode>General</c:formatCode>
                <c:ptCount val="4"/>
                <c:pt idx="0">
                  <c:v>363</c:v>
                </c:pt>
                <c:pt idx="1">
                  <c:v>155</c:v>
                </c:pt>
                <c:pt idx="2">
                  <c:v>219</c:v>
                </c:pt>
                <c:pt idx="3">
                  <c:v>243</c:v>
                </c:pt>
              </c:numCache>
            </c:numRef>
          </c:val>
          <c:extLst>
            <c:ext xmlns:c16="http://schemas.microsoft.com/office/drawing/2014/chart" uri="{C3380CC4-5D6E-409C-BE32-E72D297353CC}">
              <c16:uniqueId val="{00000000-63D0-4C29-B3AB-AEC9976FDFB0}"/>
            </c:ext>
          </c:extLst>
        </c:ser>
        <c:dLbls>
          <c:dLblPos val="ctr"/>
          <c:showLegendKey val="0"/>
          <c:showVal val="1"/>
          <c:showCatName val="0"/>
          <c:showSerName val="0"/>
          <c:showPercent val="0"/>
          <c:showBubbleSize val="0"/>
        </c:dLbls>
        <c:gapWidth val="150"/>
        <c:overlap val="100"/>
        <c:axId val="490224856"/>
        <c:axId val="395372168"/>
      </c:barChart>
      <c:catAx>
        <c:axId val="4902248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395372168"/>
        <c:crosses val="autoZero"/>
        <c:auto val="1"/>
        <c:lblAlgn val="ctr"/>
        <c:lblOffset val="100"/>
        <c:noMultiLvlLbl val="0"/>
      </c:catAx>
      <c:valAx>
        <c:axId val="3953721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9022485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[Dataset.xlsx]Marketing Reaches!PivotTable2</c:name>
    <c:fmtId val="28"/>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200" b="0" i="0" u="none" strike="noStrike" kern="1200" spc="0" baseline="0" dirty="0">
                <a:solidFill>
                  <a:prstClr val="white">
                    <a:lumMod val="65000"/>
                    <a:lumOff val="35000"/>
                  </a:prstClr>
                </a:solidFill>
                <a:effectLst/>
              </a:rPr>
              <a:t>MARKETING REACH AMONG YOUTH (15-30)</a:t>
            </a:r>
            <a:endParaRPr lang="en-US" sz="1200" b="0"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'Marketing Reaches'!$B$1:$B$2</c:f>
              <c:strCache>
                <c:ptCount val="1"/>
                <c:pt idx="0">
                  <c:v>15-18</c:v>
                </c:pt>
              </c:strCache>
            </c:strRef>
          </c:tx>
          <c:spPr>
            <a:solidFill>
              <a:schemeClr val="accent4">
                <a:shade val="76000"/>
              </a:schemeClr>
            </a:solidFill>
            <a:ln>
              <a:noFill/>
            </a:ln>
            <a:effectLst/>
          </c:spPr>
          <c:invertIfNegative val="0"/>
          <c:dLbls>
            <c:dLbl>
              <c:idx val="0"/>
              <c:tx>
                <c:rich>
                  <a:bodyPr/>
                  <a:lstStyle/>
                  <a:p>
                    <a:fld id="{22C59634-8565-4A43-BCA0-F91F3A011A85}"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166B-49A7-82EE-A9E18D6FD430}"/>
                </c:ext>
              </c:extLst>
            </c:dLbl>
            <c:dLbl>
              <c:idx val="2"/>
              <c:tx>
                <c:rich>
                  <a:bodyPr/>
                  <a:lstStyle/>
                  <a:p>
                    <a:fld id="{4CD30CDC-2284-47A0-84C2-89D33FED109B}"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8-166B-49A7-82EE-A9E18D6FD430}"/>
                </c:ext>
              </c:extLst>
            </c:dLbl>
            <c:dLbl>
              <c:idx val="3"/>
              <c:tx>
                <c:rich>
                  <a:bodyPr/>
                  <a:lstStyle/>
                  <a:p>
                    <a:fld id="{A3ECF3B5-10AE-4CD8-A214-9CFC19FB0882}"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9-166B-49A7-82EE-A9E18D6FD430}"/>
                </c:ext>
              </c:extLst>
            </c:dLbl>
            <c:dLbl>
              <c:idx val="4"/>
              <c:tx>
                <c:rich>
                  <a:bodyPr/>
                  <a:lstStyle/>
                  <a:p>
                    <a:fld id="{5B7DA834-483A-4E4B-9EA0-6B1723E34972}"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A-166B-49A7-82EE-A9E18D6FD430}"/>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'Marketing Reaches'!$A$3:$A$8</c:f>
              <c:strCache>
                <c:ptCount val="5"/>
                <c:pt idx="0">
                  <c:v>Online ads</c:v>
                </c:pt>
                <c:pt idx="1">
                  <c:v>Other</c:v>
                </c:pt>
                <c:pt idx="2">
                  <c:v>Outdoor billboards</c:v>
                </c:pt>
                <c:pt idx="3">
                  <c:v>Print media</c:v>
                </c:pt>
                <c:pt idx="4">
                  <c:v>TV commercials</c:v>
                </c:pt>
              </c:strCache>
            </c:strRef>
          </c:cat>
          <c:val>
            <c:numRef>
              <c:f>'Marketing Reaches'!$B$3:$B$8</c:f>
              <c:numCache>
                <c:formatCode>General</c:formatCode>
                <c:ptCount val="5"/>
                <c:pt idx="0">
                  <c:v>707</c:v>
                </c:pt>
                <c:pt idx="1">
                  <c:v>94</c:v>
                </c:pt>
                <c:pt idx="2">
                  <c:v>117</c:v>
                </c:pt>
                <c:pt idx="3">
                  <c:v>75</c:v>
                </c:pt>
                <c:pt idx="4">
                  <c:v>495</c:v>
                </c:pt>
              </c:numCache>
            </c:numRef>
          </c:val>
          <c:extLst>
            <c:ext xmlns:c16="http://schemas.microsoft.com/office/drawing/2014/chart" uri="{C3380CC4-5D6E-409C-BE32-E72D297353CC}">
              <c16:uniqueId val="{00000000-166B-49A7-82EE-A9E18D6FD430}"/>
            </c:ext>
          </c:extLst>
        </c:ser>
        <c:ser>
          <c:idx val="1"/>
          <c:order val="1"/>
          <c:tx>
            <c:strRef>
              <c:f>'Marketing Reaches'!$C$1:$C$2</c:f>
              <c:strCache>
                <c:ptCount val="1"/>
                <c:pt idx="0">
                  <c:v>19-30</c:v>
                </c:pt>
              </c:strCache>
            </c:strRef>
          </c:tx>
          <c:spPr>
            <a:solidFill>
              <a:schemeClr val="accent4">
                <a:tint val="77000"/>
              </a:schemeClr>
            </a:solidFill>
            <a:ln>
              <a:noFill/>
            </a:ln>
            <a:effectLst/>
          </c:spPr>
          <c:invertIfNegative val="0"/>
          <c:dLbls>
            <c:dLbl>
              <c:idx val="0"/>
              <c:layout>
                <c:manualLayout>
                  <c:x val="1.5549075821701033E-3"/>
                  <c:y val="-0.34116303174588908"/>
                </c:manualLayout>
              </c:layout>
              <c:tx>
                <c:rich>
                  <a:bodyPr/>
                  <a:lstStyle/>
                  <a:p>
                    <a:fld id="{4B274311-4582-46A4-92BC-B05819477614}"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166B-49A7-82EE-A9E18D6FD430}"/>
                </c:ext>
              </c:extLst>
            </c:dLbl>
            <c:dLbl>
              <c:idx val="1"/>
              <c:layout>
                <c:manualLayout>
                  <c:x val="-1.5549075821701319E-3"/>
                  <c:y val="-8.7431704020963522E-2"/>
                </c:manualLayout>
              </c:layout>
              <c:tx>
                <c:rich>
                  <a:bodyPr/>
                  <a:lstStyle/>
                  <a:p>
                    <a:fld id="{D852B1D8-9396-4279-AADE-8E0CCC9CA5DF}"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166B-49A7-82EE-A9E18D6FD430}"/>
                </c:ext>
              </c:extLst>
            </c:dLbl>
            <c:dLbl>
              <c:idx val="2"/>
              <c:layout>
                <c:manualLayout>
                  <c:x val="0"/>
                  <c:y val="-7.8688533618867185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66B-49A7-82EE-A9E18D6FD430}"/>
                </c:ext>
              </c:extLst>
            </c:dLbl>
            <c:dLbl>
              <c:idx val="3"/>
              <c:layout>
                <c:manualLayout>
                  <c:x val="-4.6647227465103957E-3"/>
                  <c:y val="-9.0487066246347725E-2"/>
                </c:manualLayout>
              </c:layout>
              <c:tx>
                <c:rich>
                  <a:bodyPr/>
                  <a:lstStyle/>
                  <a:p>
                    <a:fld id="{B7F18061-13A7-4BBF-8D47-39BE648D2534}"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166B-49A7-82EE-A9E18D6FD430}"/>
                </c:ext>
              </c:extLst>
            </c:dLbl>
            <c:dLbl>
              <c:idx val="4"/>
              <c:layout>
                <c:manualLayout>
                  <c:x val="-1.5549075821702459E-3"/>
                  <c:y val="-0.15439856414809458"/>
                </c:manualLayout>
              </c:layout>
              <c:tx>
                <c:rich>
                  <a:bodyPr/>
                  <a:lstStyle/>
                  <a:p>
                    <a:fld id="{872B0807-A12B-400D-8E23-288C80A2916B}"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166B-49A7-82EE-A9E18D6FD430}"/>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'Marketing Reaches'!$A$3:$A$8</c:f>
              <c:strCache>
                <c:ptCount val="5"/>
                <c:pt idx="0">
                  <c:v>Online ads</c:v>
                </c:pt>
                <c:pt idx="1">
                  <c:v>Other</c:v>
                </c:pt>
                <c:pt idx="2">
                  <c:v>Outdoor billboards</c:v>
                </c:pt>
                <c:pt idx="3">
                  <c:v>Print media</c:v>
                </c:pt>
                <c:pt idx="4">
                  <c:v>TV commercials</c:v>
                </c:pt>
              </c:strCache>
            </c:strRef>
          </c:cat>
          <c:val>
            <c:numRef>
              <c:f>'Marketing Reaches'!$C$3:$C$8</c:f>
              <c:numCache>
                <c:formatCode>General</c:formatCode>
                <c:ptCount val="5"/>
                <c:pt idx="0">
                  <c:v>2666</c:v>
                </c:pt>
                <c:pt idx="1">
                  <c:v>608</c:v>
                </c:pt>
                <c:pt idx="2">
                  <c:v>585</c:v>
                </c:pt>
                <c:pt idx="3">
                  <c:v>371</c:v>
                </c:pt>
                <c:pt idx="4">
                  <c:v>1290</c:v>
                </c:pt>
              </c:numCache>
            </c:numRef>
          </c:val>
          <c:extLst>
            <c:ext xmlns:c16="http://schemas.microsoft.com/office/drawing/2014/chart" uri="{C3380CC4-5D6E-409C-BE32-E72D297353CC}">
              <c16:uniqueId val="{00000001-166B-49A7-82EE-A9E18D6FD430}"/>
            </c:ext>
          </c:extLst>
        </c:ser>
        <c:dLbls>
          <c:dLblPos val="ctr"/>
          <c:showLegendKey val="0"/>
          <c:showVal val="1"/>
          <c:showCatName val="0"/>
          <c:showSerName val="0"/>
          <c:showPercent val="0"/>
          <c:showBubbleSize val="0"/>
        </c:dLbls>
        <c:gapWidth val="150"/>
        <c:overlap val="100"/>
        <c:axId val="734706408"/>
        <c:axId val="734702808"/>
      </c:barChart>
      <c:catAx>
        <c:axId val="7347064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734702808"/>
        <c:crosses val="autoZero"/>
        <c:auto val="1"/>
        <c:lblAlgn val="ctr"/>
        <c:lblOffset val="100"/>
        <c:noMultiLvlLbl val="0"/>
      </c:catAx>
      <c:valAx>
        <c:axId val="7347028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dirty="0"/>
                  <a:t>COUNT</a:t>
                </a:r>
                <a:r>
                  <a:rPr lang="en-US" baseline="0" dirty="0"/>
                  <a:t> OF REACH</a:t>
                </a:r>
                <a:endParaRPr lang="en-US"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7347064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[Dataset.xlsx]Consumer Preferences (A)!PivotTable4</c:name>
    <c:fmtId val="5"/>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dirty="0">
                <a:effectLst/>
              </a:rPr>
              <a:t>PREFERRED INGREDIENTS IN ENERGY DRINKS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4525966776439435E-2"/>
          <c:y val="9.0608389267058428E-2"/>
          <c:w val="0.84499407614663413"/>
          <c:h val="0.82138207723501022"/>
        </c:manualLayout>
      </c:layout>
      <c:barChart>
        <c:barDir val="col"/>
        <c:grouping val="stacked"/>
        <c:varyColors val="0"/>
        <c:ser>
          <c:idx val="0"/>
          <c:order val="0"/>
          <c:tx>
            <c:strRef>
              <c:f>'Consumer Preferences (A)'!$B$3</c:f>
              <c:strCache>
                <c:ptCount val="1"/>
                <c:pt idx="0">
                  <c:v>Total</c:v>
                </c:pt>
              </c:strCache>
            </c:strRef>
          </c:tx>
          <c:spPr>
            <a:solidFill>
              <a:schemeClr val="accent4"/>
            </a:solidFill>
            <a:ln>
              <a:noFill/>
            </a:ln>
            <a:effectLst/>
          </c:spPr>
          <c:invertIfNegative val="0"/>
          <c:dLbls>
            <c:dLbl>
              <c:idx val="0"/>
              <c:layout>
                <c:manualLayout>
                  <c:x val="2.3547257801311288E-3"/>
                  <c:y val="-0.40104098534799554"/>
                </c:manualLayout>
              </c:layout>
              <c:tx>
                <c:rich>
                  <a:bodyPr rot="0" spcFirstLastPara="1" vertOverflow="ellipsis" vert="horz" wrap="square" lIns="38100" tIns="19050" rIns="38100" bIns="19050" anchor="ctr" anchorCtr="1">
                    <a:noAutofit/>
                  </a:bodyPr>
                  <a:lstStyle/>
                  <a:p>
                    <a:pPr>
                      <a:defRPr sz="1600" b="0" i="0" u="none" strike="noStrike" kern="1200" baseline="0">
                        <a:solidFill>
                          <a:schemeClr val="bg1"/>
                        </a:solidFill>
                        <a:latin typeface="+mn-lt"/>
                        <a:ea typeface="+mn-ea"/>
                        <a:cs typeface="+mn-cs"/>
                      </a:defRPr>
                    </a:pPr>
                    <a:fld id="{EA273969-1E70-4158-A4FC-44EAC0C5FE99}" type="VALUE">
                      <a:rPr lang="en-US" sz="1600" b="1">
                        <a:effectLst>
                          <a:outerShdw blurRad="38100" dist="38100" dir="2700000" algn="tl">
                            <a:srgbClr val="000000">
                              <a:alpha val="43137"/>
                            </a:srgbClr>
                          </a:outerShdw>
                        </a:effectLst>
                      </a:rPr>
                      <a:pPr>
                        <a:defRPr sz="1600"/>
                      </a:pPr>
                      <a:t>[VALUE]</a:t>
                    </a:fld>
                    <a:endParaRPr lang="en-US"/>
                  </a:p>
                </c:rich>
              </c:tx>
              <c:spPr>
                <a:noFill/>
                <a:ln>
                  <a:noFill/>
                </a:ln>
                <a:effectLst/>
              </c:spPr>
              <c:txPr>
                <a:bodyPr rot="0" spcFirstLastPara="1" vertOverflow="ellipsis" vert="horz" wrap="square" lIns="38100" tIns="19050" rIns="38100" bIns="19050" anchor="ctr" anchorCtr="1">
                  <a:no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7.8661190682850698E-2"/>
                      <c:h val="7.0542865439620434E-2"/>
                    </c:manualLayout>
                  </c15:layout>
                  <c15:dlblFieldTable/>
                  <c15:showDataLabelsRange val="0"/>
                </c:ext>
                <c:ext xmlns:c16="http://schemas.microsoft.com/office/drawing/2014/chart" uri="{C3380CC4-5D6E-409C-BE32-E72D297353CC}">
                  <c16:uniqueId val="{00000004-3F96-4D5F-BF8B-DC060AE11EFA}"/>
                </c:ext>
              </c:extLst>
            </c:dLbl>
            <c:dLbl>
              <c:idx val="1"/>
              <c:layout>
                <c:manualLayout>
                  <c:x val="-4.8579167722827927E-3"/>
                  <c:y val="-0.16612023763983058"/>
                </c:manualLayout>
              </c:layout>
              <c:tx>
                <c:rich>
                  <a:bodyPr/>
                  <a:lstStyle/>
                  <a:p>
                    <a:fld id="{B5463D4E-61A3-4FF5-9103-95FF88AFA799}" type="VALUE">
                      <a:rPr lang="en-US" sz="1000"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3F96-4D5F-BF8B-DC060AE11EFA}"/>
                </c:ext>
              </c:extLst>
            </c:dLbl>
            <c:dLbl>
              <c:idx val="2"/>
              <c:layout>
                <c:manualLayout>
                  <c:x val="-3.2386111815219804E-3"/>
                  <c:y val="-0.2069216995162802"/>
                </c:manualLayout>
              </c:layout>
              <c:tx>
                <c:rich>
                  <a:bodyPr/>
                  <a:lstStyle/>
                  <a:p>
                    <a:fld id="{B019276C-B25E-4999-8D20-E0E3EDB71BE3}" type="VALUE">
                      <a:rPr lang="en-US" sz="1000" b="1">
                        <a:solidFill>
                          <a:schemeClr val="bg1"/>
                        </a:solidFill>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3F96-4D5F-BF8B-DC060AE11EFA}"/>
                </c:ext>
              </c:extLst>
            </c:dLbl>
            <c:dLbl>
              <c:idx val="3"/>
              <c:layout>
                <c:manualLayout>
                  <c:x val="-1.1874770487218178E-16"/>
                  <c:y val="-0.25063755152676181"/>
                </c:manualLayout>
              </c:layout>
              <c:tx>
                <c:rich>
                  <a:bodyPr/>
                  <a:lstStyle/>
                  <a:p>
                    <a:fld id="{A9042498-CB96-45E6-A27A-A3DEC367764A}" type="VALUE">
                      <a:rPr lang="en-US" sz="1000" b="1">
                        <a:solidFill>
                          <a:schemeClr val="bg1"/>
                        </a:solidFill>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3F96-4D5F-BF8B-DC060AE11EFA}"/>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 Preferences (A)'!$A$4:$A$8</c:f>
              <c:strCache>
                <c:ptCount val="4"/>
                <c:pt idx="0">
                  <c:v>Caffeine</c:v>
                </c:pt>
                <c:pt idx="1">
                  <c:v>Guarana</c:v>
                </c:pt>
                <c:pt idx="2">
                  <c:v>Sugar</c:v>
                </c:pt>
                <c:pt idx="3">
                  <c:v>Vitamins</c:v>
                </c:pt>
              </c:strCache>
            </c:strRef>
          </c:cat>
          <c:val>
            <c:numRef>
              <c:f>'Consumer Preferences (A)'!$B$4:$B$8</c:f>
              <c:numCache>
                <c:formatCode>General</c:formatCode>
                <c:ptCount val="4"/>
                <c:pt idx="0">
                  <c:v>3896</c:v>
                </c:pt>
                <c:pt idx="1">
                  <c:v>1553</c:v>
                </c:pt>
                <c:pt idx="2">
                  <c:v>2017</c:v>
                </c:pt>
                <c:pt idx="3">
                  <c:v>2534</c:v>
                </c:pt>
              </c:numCache>
            </c:numRef>
          </c:val>
          <c:extLst>
            <c:ext xmlns:c16="http://schemas.microsoft.com/office/drawing/2014/chart" uri="{C3380CC4-5D6E-409C-BE32-E72D297353CC}">
              <c16:uniqueId val="{00000000-3F96-4D5F-BF8B-DC060AE11EFA}"/>
            </c:ext>
          </c:extLst>
        </c:ser>
        <c:dLbls>
          <c:dLblPos val="ctr"/>
          <c:showLegendKey val="0"/>
          <c:showVal val="1"/>
          <c:showCatName val="0"/>
          <c:showSerName val="0"/>
          <c:showPercent val="0"/>
          <c:showBubbleSize val="0"/>
        </c:dLbls>
        <c:gapWidth val="150"/>
        <c:overlap val="100"/>
        <c:axId val="766494736"/>
        <c:axId val="766489336"/>
      </c:barChart>
      <c:catAx>
        <c:axId val="76649473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1" dirty="0"/>
                  <a:t>INGREDIENTS</a:t>
                </a:r>
                <a:r>
                  <a:rPr lang="en-US" dirty="0"/>
                  <a:t> </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766489336"/>
        <c:crosses val="autoZero"/>
        <c:auto val="1"/>
        <c:lblAlgn val="ctr"/>
        <c:lblOffset val="100"/>
        <c:noMultiLvlLbl val="0"/>
      </c:catAx>
      <c:valAx>
        <c:axId val="7664893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dirty="0"/>
                  <a:t>COUNT OF PREFERENCES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7664947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[Dataset.xlsx]Consumer Preferences (B)!PivotTable5</c:name>
    <c:fmtId val="8"/>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0" i="0" u="none" strike="noStrike" kern="1200" spc="0" baseline="0" dirty="0">
                <a:solidFill>
                  <a:prstClr val="white">
                    <a:lumMod val="65000"/>
                    <a:lumOff val="35000"/>
                  </a:prstClr>
                </a:solidFill>
                <a:effectLst/>
              </a:rPr>
              <a:t>PACKAGING PREFERENCES FOR ENERGY DRINKS</a:t>
            </a:r>
            <a:endParaRPr lang="en-US" sz="1400" b="0"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'Consumer Preferences (B)'!$B$3</c:f>
              <c:strCache>
                <c:ptCount val="1"/>
                <c:pt idx="0">
                  <c:v>Total</c:v>
                </c:pt>
              </c:strCache>
            </c:strRef>
          </c:tx>
          <c:spPr>
            <a:solidFill>
              <a:schemeClr val="accent4"/>
            </a:solidFill>
            <a:ln>
              <a:noFill/>
            </a:ln>
            <a:effectLst/>
          </c:spPr>
          <c:invertIfNegative val="0"/>
          <c:dLbls>
            <c:dLbl>
              <c:idx val="0"/>
              <c:layout>
                <c:manualLayout>
                  <c:x val="-6.2196303286805275E-3"/>
                  <c:y val="-0.1573770672377341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7D8F-42CF-A6A8-589890374FBA}"/>
                </c:ext>
              </c:extLst>
            </c:dLbl>
            <c:dLbl>
              <c:idx val="1"/>
              <c:layout>
                <c:manualLayout>
                  <c:x val="0"/>
                  <c:y val="-0.3730419371561105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D8F-42CF-A6A8-589890374FBA}"/>
                </c:ext>
              </c:extLst>
            </c:dLbl>
            <c:dLbl>
              <c:idx val="2"/>
              <c:layout>
                <c:manualLayout>
                  <c:x val="3.1098151643403206E-3"/>
                  <c:y val="-0.1165756053612845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D8F-42CF-A6A8-589890374FBA}"/>
                </c:ext>
              </c:extLst>
            </c:dLbl>
            <c:dLbl>
              <c:idx val="3"/>
              <c:layout>
                <c:manualLayout>
                  <c:x val="0"/>
                  <c:y val="-0.28269584300111511"/>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D8F-42CF-A6A8-589890374FBA}"/>
                </c:ext>
              </c:extLst>
            </c:dLbl>
            <c:dLbl>
              <c:idx val="4"/>
              <c:layout>
                <c:manualLayout>
                  <c:x val="-1.5549075821702459E-3"/>
                  <c:y val="-7.577414348483506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D8F-42CF-A6A8-589890374FBA}"/>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'Consumer Preferences (B)'!$A$4:$A$9</c:f>
              <c:strCache>
                <c:ptCount val="5"/>
                <c:pt idx="0">
                  <c:v>Collectible packaging</c:v>
                </c:pt>
                <c:pt idx="1">
                  <c:v>Compact and portable cans</c:v>
                </c:pt>
                <c:pt idx="2">
                  <c:v>Eco-friendly design</c:v>
                </c:pt>
                <c:pt idx="3">
                  <c:v>Innovative bottle design</c:v>
                </c:pt>
                <c:pt idx="4">
                  <c:v>Other</c:v>
                </c:pt>
              </c:strCache>
            </c:strRef>
          </c:cat>
          <c:val>
            <c:numRef>
              <c:f>'Consumer Preferences (B)'!$B$4:$B$9</c:f>
              <c:numCache>
                <c:formatCode>General</c:formatCode>
                <c:ptCount val="5"/>
                <c:pt idx="0">
                  <c:v>1501</c:v>
                </c:pt>
                <c:pt idx="1">
                  <c:v>3984</c:v>
                </c:pt>
                <c:pt idx="2">
                  <c:v>983</c:v>
                </c:pt>
                <c:pt idx="3">
                  <c:v>3047</c:v>
                </c:pt>
                <c:pt idx="4">
                  <c:v>485</c:v>
                </c:pt>
              </c:numCache>
            </c:numRef>
          </c:val>
          <c:extLst>
            <c:ext xmlns:c16="http://schemas.microsoft.com/office/drawing/2014/chart" uri="{C3380CC4-5D6E-409C-BE32-E72D297353CC}">
              <c16:uniqueId val="{00000000-7D8F-42CF-A6A8-589890374FBA}"/>
            </c:ext>
          </c:extLst>
        </c:ser>
        <c:dLbls>
          <c:dLblPos val="ctr"/>
          <c:showLegendKey val="0"/>
          <c:showVal val="1"/>
          <c:showCatName val="0"/>
          <c:showSerName val="0"/>
          <c:showPercent val="0"/>
          <c:showBubbleSize val="0"/>
        </c:dLbls>
        <c:gapWidth val="150"/>
        <c:overlap val="100"/>
        <c:axId val="785493880"/>
        <c:axId val="785493520"/>
      </c:barChart>
      <c:catAx>
        <c:axId val="78549388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dirty="0"/>
                  <a:t>PACKAGING PREFERENCES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785493520"/>
        <c:crosses val="autoZero"/>
        <c:auto val="1"/>
        <c:lblAlgn val="ctr"/>
        <c:lblOffset val="100"/>
        <c:noMultiLvlLbl val="0"/>
      </c:catAx>
      <c:valAx>
        <c:axId val="7854935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dirty="0"/>
                  <a:t>COUNT OF PREFERENCES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crossAx val="78549388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[Dataset.xlsx]Current Market Leaders!PivotTable1</c:name>
    <c:fmtId val="11"/>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all" baseline="0">
                <a:solidFill>
                  <a:prstClr val="white"/>
                </a:solidFill>
                <a:latin typeface="+mn-lt"/>
                <a:ea typeface="+mn-ea"/>
                <a:cs typeface="+mn-cs"/>
              </a:defRPr>
            </a:pPr>
            <a:r>
              <a:rPr lang="en-US" sz="1600" b="1" i="0" u="none" strike="noStrike" kern="1200" spc="0" baseline="0" dirty="0">
                <a:solidFill>
                  <a:prstClr val="white">
                    <a:lumMod val="65000"/>
                    <a:lumOff val="35000"/>
                  </a:prstClr>
                </a:solidFill>
                <a:effectLst/>
              </a:rPr>
              <a:t>Current Market Leaders</a:t>
            </a:r>
            <a:endParaRPr lang="en-US" sz="16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all" baseline="0">
              <a:solidFill>
                <a:prstClr val="white"/>
              </a:solidFill>
              <a:latin typeface="+mn-lt"/>
              <a:ea typeface="+mn-ea"/>
              <a:cs typeface="+mn-cs"/>
            </a:defRPr>
          </a:pPr>
          <a:endParaRPr lang="en-US"/>
        </a:p>
      </c:txPr>
    </c:title>
    <c:autoTitleDeleted val="0"/>
    <c:pivotFmts>
      <c:pivotFmt>
        <c:idx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
        <c:spPr>
          <a:solidFill>
            <a:srgbClr val="00B0F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3"/>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5"/>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6"/>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7"/>
        <c:spPr>
          <a:solidFill>
            <a:srgbClr val="FF0000">
              <a:alpha val="61000"/>
            </a:srgb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9"/>
        <c:spPr>
          <a:solidFill>
            <a:srgbClr val="00B0F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1"/>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2"/>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3"/>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4"/>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5"/>
        <c:spPr>
          <a:solidFill>
            <a:srgbClr val="FF0000">
              <a:alpha val="61000"/>
            </a:srgb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6"/>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7"/>
        <c:spPr>
          <a:solidFill>
            <a:srgbClr val="00B0F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3"/>
        <c:spPr>
          <a:solidFill>
            <a:srgbClr val="FF0000">
              <a:alpha val="61000"/>
            </a:srgb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s>
    <c:view3D>
      <c:rotX val="30"/>
      <c:rotY val="1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7628323024066257E-2"/>
          <c:y val="0.111204588080003"/>
          <c:w val="0.78442529458669152"/>
          <c:h val="0.84941103971862997"/>
        </c:manualLayout>
      </c:layout>
      <c:pie3DChart>
        <c:varyColors val="1"/>
        <c:ser>
          <c:idx val="0"/>
          <c:order val="0"/>
          <c:tx>
            <c:strRef>
              <c:f>'Current Market Leaders'!$B$3</c:f>
              <c:strCache>
                <c:ptCount val="1"/>
                <c:pt idx="0">
                  <c:v>Total</c:v>
                </c:pt>
              </c:strCache>
            </c:strRef>
          </c:tx>
          <c:dPt>
            <c:idx val="0"/>
            <c:bubble3D val="0"/>
            <c:spPr>
              <a:solidFill>
                <a:srgbClr val="00B0F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E103-4089-9234-385AABFC9EE1}"/>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E103-4089-9234-385AABFC9EE1}"/>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E103-4089-9234-385AABFC9EE1}"/>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E103-4089-9234-385AABFC9EE1}"/>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E103-4089-9234-385AABFC9EE1}"/>
              </c:ext>
            </c:extLst>
          </c:dPt>
          <c:dPt>
            <c:idx val="5"/>
            <c:bubble3D val="0"/>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B-E103-4089-9234-385AABFC9EE1}"/>
              </c:ext>
            </c:extLst>
          </c:dPt>
          <c:dPt>
            <c:idx val="6"/>
            <c:bubble3D val="0"/>
            <c:spPr>
              <a:solidFill>
                <a:srgbClr val="FF0000">
                  <a:alpha val="61000"/>
                </a:srgb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D-E103-4089-9234-385AABFC9EE1}"/>
              </c:ext>
            </c:extLst>
          </c:dPt>
          <c:dLbls>
            <c:dLbl>
              <c:idx val="0"/>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1-E103-4089-9234-385AABFC9EE1}"/>
                </c:ext>
              </c:extLst>
            </c:dLbl>
            <c:dLbl>
              <c:idx val="1"/>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3-E103-4089-9234-385AABFC9EE1}"/>
                </c:ext>
              </c:extLst>
            </c:dLbl>
            <c:dLbl>
              <c:idx val="2"/>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5-E103-4089-9234-385AABFC9EE1}"/>
                </c:ext>
              </c:extLst>
            </c:dLbl>
            <c:dLbl>
              <c:idx val="3"/>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7-E103-4089-9234-385AABFC9EE1}"/>
                </c:ext>
              </c:extLst>
            </c:dLbl>
            <c:dLbl>
              <c:idx val="4"/>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9-E103-4089-9234-385AABFC9EE1}"/>
                </c:ext>
              </c:extLst>
            </c:dLbl>
            <c:dLbl>
              <c:idx val="5"/>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B-E103-4089-9234-385AABFC9EE1}"/>
                </c:ext>
              </c:extLst>
            </c:dLbl>
            <c:dLbl>
              <c:idx val="6"/>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D-E103-4089-9234-385AABFC9EE1}"/>
                </c:ext>
              </c:extLst>
            </c:dLbl>
            <c:spPr>
              <a:solidFill>
                <a:prstClr val="white"/>
              </a:solidFill>
              <a:ln>
                <a:solidFill>
                  <a:srgbClr val="4472C4"/>
                </a:solidFill>
              </a:ln>
              <a:effectLst/>
            </c:spPr>
            <c:txPr>
              <a:bodyPr rot="0" spcFirstLastPara="1" vertOverflow="clip" horzOverflow="clip" vert="horz" wrap="square" lIns="38100" tIns="19050" rIns="38100" bIns="19050" anchor="ctr" anchorCtr="1">
                <a:spAutoFit/>
              </a:bodyPr>
              <a:lstStyle/>
              <a:p>
                <a:pPr>
                  <a:defRPr sz="1600" b="1" i="0" u="none" strike="noStrike" kern="1200" baseline="0">
                    <a:solidFill>
                      <a:schemeClr val="bg1"/>
                    </a:solidFill>
                    <a:latin typeface="+mn-lt"/>
                    <a:ea typeface="+mn-ea"/>
                    <a:cs typeface="+mn-cs"/>
                  </a:defRPr>
                </a:pPr>
                <a:endParaRPr lang="en-US"/>
              </a:p>
            </c:txPr>
            <c:dLblPos val="in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'Current Market Leaders'!$A$4:$A$11</c:f>
              <c:strCache>
                <c:ptCount val="7"/>
                <c:pt idx="0">
                  <c:v>Bepsi</c:v>
                </c:pt>
                <c:pt idx="1">
                  <c:v>Blue Bull</c:v>
                </c:pt>
                <c:pt idx="2">
                  <c:v>CodeX</c:v>
                </c:pt>
                <c:pt idx="3">
                  <c:v>Cola-Coka</c:v>
                </c:pt>
                <c:pt idx="4">
                  <c:v>Gangster</c:v>
                </c:pt>
                <c:pt idx="5">
                  <c:v>Others</c:v>
                </c:pt>
                <c:pt idx="6">
                  <c:v>Sky 9</c:v>
                </c:pt>
              </c:strCache>
            </c:strRef>
          </c:cat>
          <c:val>
            <c:numRef>
              <c:f>'Current Market Leaders'!$B$4:$B$11</c:f>
              <c:numCache>
                <c:formatCode>General</c:formatCode>
                <c:ptCount val="7"/>
                <c:pt idx="0">
                  <c:v>2112</c:v>
                </c:pt>
                <c:pt idx="1">
                  <c:v>1058</c:v>
                </c:pt>
                <c:pt idx="2">
                  <c:v>980</c:v>
                </c:pt>
                <c:pt idx="3">
                  <c:v>2538</c:v>
                </c:pt>
                <c:pt idx="4">
                  <c:v>1854</c:v>
                </c:pt>
                <c:pt idx="5">
                  <c:v>479</c:v>
                </c:pt>
                <c:pt idx="6">
                  <c:v>979</c:v>
                </c:pt>
              </c:numCache>
            </c:numRef>
          </c:val>
          <c:extLst>
            <c:ext xmlns:c16="http://schemas.microsoft.com/office/drawing/2014/chart" uri="{C3380CC4-5D6E-409C-BE32-E72D297353CC}">
              <c16:uniqueId val="{0000000E-E103-4089-9234-385AABFC9EE1}"/>
            </c:ext>
          </c:extLst>
        </c:ser>
        <c:dLbls>
          <c:dLblPos val="inEnd"/>
          <c:showLegendKey val="0"/>
          <c:showVal val="0"/>
          <c:showCatName val="0"/>
          <c:showSerName val="0"/>
          <c:showPercent val="0"/>
          <c:showBubbleSize val="0"/>
          <c:showLeaderLines val="0"/>
        </c:dLbls>
      </c:pie3DChart>
      <c:spPr>
        <a:noFill/>
        <a:ln>
          <a:noFill/>
        </a:ln>
        <a:effectLst/>
      </c:spPr>
    </c:plotArea>
    <c:legend>
      <c:legendPos val="r"/>
      <c:layout>
        <c:manualLayout>
          <c:xMode val="edge"/>
          <c:yMode val="edge"/>
          <c:x val="0.80690979787745909"/>
          <c:y val="7.9339352629903617E-2"/>
          <c:w val="0.19117203363085283"/>
          <c:h val="0.71596978700320146"/>
        </c:manualLayout>
      </c:layout>
      <c:overlay val="0"/>
      <c:spPr>
        <a:noFill/>
        <a:ln>
          <a:noFill/>
        </a:ln>
        <a:effectLst/>
      </c:spPr>
      <c:txPr>
        <a:bodyPr rot="0" spcFirstLastPara="1" vertOverflow="ellipsis" vert="horz" wrap="square" anchor="ctr" anchorCtr="1"/>
        <a:lstStyle/>
        <a:p>
          <a:pPr>
            <a:defRPr sz="1800" b="1" i="0" u="none" strike="noStrike" kern="1200" baseline="0">
              <a:ln>
                <a:noFill/>
              </a:ln>
              <a:blipFill>
                <a:blip xmlns:r="http://schemas.openxmlformats.org/officeDocument/2006/relationships" r:embed="rId4"/>
                <a:tile tx="44450" ty="0" sx="100000" sy="100000" flip="none" algn="tl"/>
              </a:blip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5">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[Dataset.xlsx]consumers prefer !PivotTable2</c:name>
    <c:fmtId val="6"/>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1421352457881063E-2"/>
          <c:y val="3.6965088673008843E-2"/>
          <c:w val="0.71871061925671631"/>
          <c:h val="0.87962712454489023"/>
        </c:manualLayout>
      </c:layout>
      <c:barChart>
        <c:barDir val="col"/>
        <c:grouping val="clustered"/>
        <c:varyColors val="0"/>
        <c:ser>
          <c:idx val="0"/>
          <c:order val="0"/>
          <c:tx>
            <c:strRef>
              <c:f>'consumers prefer '!$B$1:$B$2</c:f>
              <c:strCache>
                <c:ptCount val="1"/>
                <c:pt idx="0">
                  <c:v>Availability</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'consumers prefer '!$A$3:$A$10</c:f>
              <c:strCache>
                <c:ptCount val="7"/>
                <c:pt idx="0">
                  <c:v>Bepsi</c:v>
                </c:pt>
                <c:pt idx="1">
                  <c:v>Blue Bull</c:v>
                </c:pt>
                <c:pt idx="2">
                  <c:v>CodeX</c:v>
                </c:pt>
                <c:pt idx="3">
                  <c:v>Cola-Coka</c:v>
                </c:pt>
                <c:pt idx="4">
                  <c:v>Gangster</c:v>
                </c:pt>
                <c:pt idx="5">
                  <c:v>Others</c:v>
                </c:pt>
                <c:pt idx="6">
                  <c:v>Sky 9</c:v>
                </c:pt>
              </c:strCache>
            </c:strRef>
          </c:cat>
          <c:val>
            <c:numRef>
              <c:f>'consumers prefer '!$B$3:$B$10</c:f>
              <c:numCache>
                <c:formatCode>General</c:formatCode>
                <c:ptCount val="7"/>
                <c:pt idx="0">
                  <c:v>418</c:v>
                </c:pt>
                <c:pt idx="1">
                  <c:v>180</c:v>
                </c:pt>
                <c:pt idx="2">
                  <c:v>195</c:v>
                </c:pt>
                <c:pt idx="3">
                  <c:v>510</c:v>
                </c:pt>
                <c:pt idx="4">
                  <c:v>339</c:v>
                </c:pt>
                <c:pt idx="5">
                  <c:v>86</c:v>
                </c:pt>
                <c:pt idx="6">
                  <c:v>182</c:v>
                </c:pt>
              </c:numCache>
            </c:numRef>
          </c:val>
          <c:extLst>
            <c:ext xmlns:c16="http://schemas.microsoft.com/office/drawing/2014/chart" uri="{C3380CC4-5D6E-409C-BE32-E72D297353CC}">
              <c16:uniqueId val="{00000000-24D5-4B51-B758-8CA3BCC16885}"/>
            </c:ext>
          </c:extLst>
        </c:ser>
        <c:ser>
          <c:idx val="1"/>
          <c:order val="1"/>
          <c:tx>
            <c:strRef>
              <c:f>'consumers prefer '!$C$1:$C$2</c:f>
              <c:strCache>
                <c:ptCount val="1"/>
                <c:pt idx="0">
                  <c:v>Brand reputation</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'consumers prefer '!$A$3:$A$10</c:f>
              <c:strCache>
                <c:ptCount val="7"/>
                <c:pt idx="0">
                  <c:v>Bepsi</c:v>
                </c:pt>
                <c:pt idx="1">
                  <c:v>Blue Bull</c:v>
                </c:pt>
                <c:pt idx="2">
                  <c:v>CodeX</c:v>
                </c:pt>
                <c:pt idx="3">
                  <c:v>Cola-Coka</c:v>
                </c:pt>
                <c:pt idx="4">
                  <c:v>Gangster</c:v>
                </c:pt>
                <c:pt idx="5">
                  <c:v>Others</c:v>
                </c:pt>
                <c:pt idx="6">
                  <c:v>Sky 9</c:v>
                </c:pt>
              </c:strCache>
            </c:strRef>
          </c:cat>
          <c:val>
            <c:numRef>
              <c:f>'consumers prefer '!$C$3:$C$10</c:f>
              <c:numCache>
                <c:formatCode>General</c:formatCode>
                <c:ptCount val="7"/>
                <c:pt idx="0">
                  <c:v>577</c:v>
                </c:pt>
                <c:pt idx="1">
                  <c:v>289</c:v>
                </c:pt>
                <c:pt idx="2">
                  <c:v>259</c:v>
                </c:pt>
                <c:pt idx="3">
                  <c:v>616</c:v>
                </c:pt>
                <c:pt idx="4">
                  <c:v>511</c:v>
                </c:pt>
                <c:pt idx="5">
                  <c:v>140</c:v>
                </c:pt>
                <c:pt idx="6">
                  <c:v>260</c:v>
                </c:pt>
              </c:numCache>
            </c:numRef>
          </c:val>
          <c:extLst>
            <c:ext xmlns:c16="http://schemas.microsoft.com/office/drawing/2014/chart" uri="{C3380CC4-5D6E-409C-BE32-E72D297353CC}">
              <c16:uniqueId val="{00000001-24D5-4B51-B758-8CA3BCC16885}"/>
            </c:ext>
          </c:extLst>
        </c:ser>
        <c:ser>
          <c:idx val="2"/>
          <c:order val="2"/>
          <c:tx>
            <c:strRef>
              <c:f>'consumers prefer '!$D$1:$D$2</c:f>
              <c:strCache>
                <c:ptCount val="1"/>
                <c:pt idx="0">
                  <c:v>Effectiveness</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'consumers prefer '!$A$3:$A$10</c:f>
              <c:strCache>
                <c:ptCount val="7"/>
                <c:pt idx="0">
                  <c:v>Bepsi</c:v>
                </c:pt>
                <c:pt idx="1">
                  <c:v>Blue Bull</c:v>
                </c:pt>
                <c:pt idx="2">
                  <c:v>CodeX</c:v>
                </c:pt>
                <c:pt idx="3">
                  <c:v>Cola-Coka</c:v>
                </c:pt>
                <c:pt idx="4">
                  <c:v>Gangster</c:v>
                </c:pt>
                <c:pt idx="5">
                  <c:v>Others</c:v>
                </c:pt>
                <c:pt idx="6">
                  <c:v>Sky 9</c:v>
                </c:pt>
              </c:strCache>
            </c:strRef>
          </c:cat>
          <c:val>
            <c:numRef>
              <c:f>'consumers prefer '!$D$3:$D$10</c:f>
              <c:numCache>
                <c:formatCode>General</c:formatCode>
                <c:ptCount val="7"/>
                <c:pt idx="0">
                  <c:v>339</c:v>
                </c:pt>
                <c:pt idx="1">
                  <c:v>187</c:v>
                </c:pt>
                <c:pt idx="2">
                  <c:v>176</c:v>
                </c:pt>
                <c:pt idx="3">
                  <c:v>433</c:v>
                </c:pt>
                <c:pt idx="4">
                  <c:v>338</c:v>
                </c:pt>
                <c:pt idx="5">
                  <c:v>87</c:v>
                </c:pt>
                <c:pt idx="6">
                  <c:v>188</c:v>
                </c:pt>
              </c:numCache>
            </c:numRef>
          </c:val>
          <c:extLst>
            <c:ext xmlns:c16="http://schemas.microsoft.com/office/drawing/2014/chart" uri="{C3380CC4-5D6E-409C-BE32-E72D297353CC}">
              <c16:uniqueId val="{00000002-24D5-4B51-B758-8CA3BCC16885}"/>
            </c:ext>
          </c:extLst>
        </c:ser>
        <c:ser>
          <c:idx val="3"/>
          <c:order val="3"/>
          <c:tx>
            <c:strRef>
              <c:f>'consumers prefer '!$E$1:$E$2</c:f>
              <c:strCache>
                <c:ptCount val="1"/>
                <c:pt idx="0">
                  <c:v>Other</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'consumers prefer '!$A$3:$A$10</c:f>
              <c:strCache>
                <c:ptCount val="7"/>
                <c:pt idx="0">
                  <c:v>Bepsi</c:v>
                </c:pt>
                <c:pt idx="1">
                  <c:v>Blue Bull</c:v>
                </c:pt>
                <c:pt idx="2">
                  <c:v>CodeX</c:v>
                </c:pt>
                <c:pt idx="3">
                  <c:v>Cola-Coka</c:v>
                </c:pt>
                <c:pt idx="4">
                  <c:v>Gangster</c:v>
                </c:pt>
                <c:pt idx="5">
                  <c:v>Others</c:v>
                </c:pt>
                <c:pt idx="6">
                  <c:v>Sky 9</c:v>
                </c:pt>
              </c:strCache>
            </c:strRef>
          </c:cat>
          <c:val>
            <c:numRef>
              <c:f>'consumers prefer '!$E$3:$E$10</c:f>
              <c:numCache>
                <c:formatCode>General</c:formatCode>
                <c:ptCount val="7"/>
                <c:pt idx="0">
                  <c:v>355</c:v>
                </c:pt>
                <c:pt idx="1">
                  <c:v>165</c:v>
                </c:pt>
                <c:pt idx="2">
                  <c:v>168</c:v>
                </c:pt>
                <c:pt idx="3">
                  <c:v>448</c:v>
                </c:pt>
                <c:pt idx="4">
                  <c:v>309</c:v>
                </c:pt>
                <c:pt idx="5">
                  <c:v>79</c:v>
                </c:pt>
                <c:pt idx="6">
                  <c:v>155</c:v>
                </c:pt>
              </c:numCache>
            </c:numRef>
          </c:val>
          <c:extLst>
            <c:ext xmlns:c16="http://schemas.microsoft.com/office/drawing/2014/chart" uri="{C3380CC4-5D6E-409C-BE32-E72D297353CC}">
              <c16:uniqueId val="{00000003-24D5-4B51-B758-8CA3BCC16885}"/>
            </c:ext>
          </c:extLst>
        </c:ser>
        <c:ser>
          <c:idx val="4"/>
          <c:order val="4"/>
          <c:tx>
            <c:strRef>
              <c:f>'consumers prefer '!$F$1:$F$2</c:f>
              <c:strCache>
                <c:ptCount val="1"/>
                <c:pt idx="0">
                  <c:v>Taste/flavor preference</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'consumers prefer '!$A$3:$A$10</c:f>
              <c:strCache>
                <c:ptCount val="7"/>
                <c:pt idx="0">
                  <c:v>Bepsi</c:v>
                </c:pt>
                <c:pt idx="1">
                  <c:v>Blue Bull</c:v>
                </c:pt>
                <c:pt idx="2">
                  <c:v>CodeX</c:v>
                </c:pt>
                <c:pt idx="3">
                  <c:v>Cola-Coka</c:v>
                </c:pt>
                <c:pt idx="4">
                  <c:v>Gangster</c:v>
                </c:pt>
                <c:pt idx="5">
                  <c:v>Others</c:v>
                </c:pt>
                <c:pt idx="6">
                  <c:v>Sky 9</c:v>
                </c:pt>
              </c:strCache>
            </c:strRef>
          </c:cat>
          <c:val>
            <c:numRef>
              <c:f>'consumers prefer '!$F$3:$F$10</c:f>
              <c:numCache>
                <c:formatCode>General</c:formatCode>
                <c:ptCount val="7"/>
                <c:pt idx="0">
                  <c:v>423</c:v>
                </c:pt>
                <c:pt idx="1">
                  <c:v>237</c:v>
                </c:pt>
                <c:pt idx="2">
                  <c:v>182</c:v>
                </c:pt>
                <c:pt idx="3">
                  <c:v>531</c:v>
                </c:pt>
                <c:pt idx="4">
                  <c:v>357</c:v>
                </c:pt>
                <c:pt idx="5">
                  <c:v>87</c:v>
                </c:pt>
                <c:pt idx="6">
                  <c:v>194</c:v>
                </c:pt>
              </c:numCache>
            </c:numRef>
          </c:val>
          <c:extLst>
            <c:ext xmlns:c16="http://schemas.microsoft.com/office/drawing/2014/chart" uri="{C3380CC4-5D6E-409C-BE32-E72D297353CC}">
              <c16:uniqueId val="{00000004-24D5-4B51-B758-8CA3BCC16885}"/>
            </c:ext>
          </c:extLst>
        </c:ser>
        <c:dLbls>
          <c:dLblPos val="outEnd"/>
          <c:showLegendKey val="0"/>
          <c:showVal val="1"/>
          <c:showCatName val="0"/>
          <c:showSerName val="0"/>
          <c:showPercent val="0"/>
          <c:showBubbleSize val="0"/>
        </c:dLbls>
        <c:gapWidth val="219"/>
        <c:overlap val="-27"/>
        <c:axId val="328451128"/>
        <c:axId val="328451488"/>
      </c:barChart>
      <c:catAx>
        <c:axId val="3284511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328451488"/>
        <c:crosses val="autoZero"/>
        <c:auto val="1"/>
        <c:lblAlgn val="ctr"/>
        <c:lblOffset val="100"/>
        <c:noMultiLvlLbl val="0"/>
      </c:catAx>
      <c:valAx>
        <c:axId val="3284514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328451128"/>
        <c:crosses val="autoZero"/>
        <c:crossBetween val="between"/>
      </c:valAx>
      <c:spPr>
        <a:noFill/>
        <a:ln>
          <a:noFill/>
        </a:ln>
        <a:effectLst/>
      </c:spPr>
    </c:plotArea>
    <c:legend>
      <c:legendPos val="r"/>
      <c:layout>
        <c:manualLayout>
          <c:xMode val="edge"/>
          <c:yMode val="edge"/>
          <c:x val="0.76681294764357133"/>
          <c:y val="0.13955931947450542"/>
          <c:w val="0.22322998014335049"/>
          <c:h val="0.53110345254274249"/>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marketing channel !PivotTable21</c:name>
    <c:fmtId val="9"/>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latin typeface="+mn-lt"/>
              </a:rPr>
              <a:t>EFFECTIVENESS OF MARKETING CHANNELS IN REACHING CUSTOMERS</a:t>
            </a:r>
            <a:endParaRPr lang="en-US" sz="1400" b="1" i="0" u="none" strike="noStrike" kern="1200" spc="0" baseline="0" dirty="0">
              <a:solidFill>
                <a:prstClr val="white">
                  <a:lumMod val="65000"/>
                  <a:lumOff val="35000"/>
                </a:prstClr>
              </a:solidFill>
              <a:latin typeface="+mn-lt"/>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7346549430810975E-2"/>
          <c:y val="0.12504718706678822"/>
          <c:w val="0.85563216552292087"/>
          <c:h val="0.71700608613610795"/>
        </c:manualLayout>
      </c:layout>
      <c:barChart>
        <c:barDir val="col"/>
        <c:grouping val="stacked"/>
        <c:varyColors val="0"/>
        <c:ser>
          <c:idx val="0"/>
          <c:order val="0"/>
          <c:tx>
            <c:strRef>
              <c:f>'count marketing channel '!$B$3</c:f>
              <c:strCache>
                <c:ptCount val="1"/>
                <c:pt idx="0">
                  <c:v>Total</c:v>
                </c:pt>
              </c:strCache>
            </c:strRef>
          </c:tx>
          <c:spPr>
            <a:solidFill>
              <a:schemeClr val="accent4"/>
            </a:solidFill>
            <a:ln>
              <a:noFill/>
            </a:ln>
            <a:effectLst/>
          </c:spPr>
          <c:invertIfNegative val="0"/>
          <c:dLbls>
            <c:dLbl>
              <c:idx val="0"/>
              <c:layout>
                <c:manualLayout>
                  <c:x val="-3.2905604106365749E-17"/>
                  <c:y val="-0.3591412779752972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401-4949-AF09-B642E4F11AEF}"/>
                </c:ext>
              </c:extLst>
            </c:dLbl>
            <c:dLbl>
              <c:idx val="1"/>
              <c:layout>
                <c:manualLayout>
                  <c:x val="-5.3846156020439023E-3"/>
                  <c:y val="-0.1153205938452790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401-4949-AF09-B642E4F11AEF}"/>
                </c:ext>
              </c:extLst>
            </c:dLbl>
            <c:dLbl>
              <c:idx val="2"/>
              <c:layout>
                <c:manualLayout>
                  <c:x val="-6.5811208212731497E-17"/>
                  <c:y val="-0.1153205938452789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401-4949-AF09-B642E4F11AEF}"/>
                </c:ext>
              </c:extLst>
            </c:dLbl>
            <c:dLbl>
              <c:idx val="3"/>
              <c:layout>
                <c:manualLayout>
                  <c:x val="-3.5897437346958908E-3"/>
                  <c:y val="-0.1087308456255487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401-4949-AF09-B642E4F11AEF}"/>
                </c:ext>
              </c:extLst>
            </c:dLbl>
            <c:dLbl>
              <c:idx val="4"/>
              <c:layout>
                <c:manualLayout>
                  <c:x val="-3.5897734716976467E-3"/>
                  <c:y val="-0.2327893272239482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401-4949-AF09-B642E4F11AEF}"/>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'count marketing channel '!$A$4:$A$9</c:f>
              <c:strCache>
                <c:ptCount val="5"/>
                <c:pt idx="0">
                  <c:v>Online ads</c:v>
                </c:pt>
                <c:pt idx="1">
                  <c:v>Other</c:v>
                </c:pt>
                <c:pt idx="2">
                  <c:v>Outdoor billboards</c:v>
                </c:pt>
                <c:pt idx="3">
                  <c:v>Print media</c:v>
                </c:pt>
                <c:pt idx="4">
                  <c:v>TV commercials</c:v>
                </c:pt>
              </c:strCache>
            </c:strRef>
          </c:cat>
          <c:val>
            <c:numRef>
              <c:f>'count marketing channel '!$B$4:$B$9</c:f>
              <c:numCache>
                <c:formatCode>General</c:formatCode>
                <c:ptCount val="5"/>
                <c:pt idx="0">
                  <c:v>4020</c:v>
                </c:pt>
                <c:pt idx="1">
                  <c:v>1225</c:v>
                </c:pt>
                <c:pt idx="2">
                  <c:v>1226</c:v>
                </c:pt>
                <c:pt idx="3">
                  <c:v>841</c:v>
                </c:pt>
                <c:pt idx="4">
                  <c:v>2688</c:v>
                </c:pt>
              </c:numCache>
            </c:numRef>
          </c:val>
          <c:extLst>
            <c:ext xmlns:c16="http://schemas.microsoft.com/office/drawing/2014/chart" uri="{C3380CC4-5D6E-409C-BE32-E72D297353CC}">
              <c16:uniqueId val="{00000000-1401-4949-AF09-B642E4F11AEF}"/>
            </c:ext>
          </c:extLst>
        </c:ser>
        <c:dLbls>
          <c:dLblPos val="ctr"/>
          <c:showLegendKey val="0"/>
          <c:showVal val="1"/>
          <c:showCatName val="0"/>
          <c:showSerName val="0"/>
          <c:showPercent val="0"/>
          <c:showBubbleSize val="0"/>
        </c:dLbls>
        <c:gapWidth val="150"/>
        <c:overlap val="100"/>
        <c:axId val="475229208"/>
        <c:axId val="475229568"/>
      </c:barChart>
      <c:catAx>
        <c:axId val="475229208"/>
        <c:scaling>
          <c:orientation val="minMax"/>
        </c:scaling>
        <c:delete val="0"/>
        <c:axPos val="b"/>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prstClr val="white"/>
                    </a:solidFill>
                    <a:latin typeface="+mn-lt"/>
                    <a:ea typeface="+mn-ea"/>
                    <a:cs typeface="+mn-cs"/>
                  </a:defRPr>
                </a:pPr>
                <a:r>
                  <a:rPr lang="en-US" sz="1200" b="0" i="0" u="none" strike="noStrike" kern="1200" baseline="0" dirty="0">
                    <a:solidFill>
                      <a:prstClr val="white">
                        <a:lumMod val="65000"/>
                        <a:lumOff val="35000"/>
                      </a:prstClr>
                    </a:solidFill>
                    <a:effectLst/>
                  </a:rPr>
                  <a:t>MARKETING CHANNELS</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prstClr val="white"/>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75229568"/>
        <c:crosses val="autoZero"/>
        <c:auto val="1"/>
        <c:lblAlgn val="ctr"/>
        <c:lblOffset val="100"/>
        <c:noMultiLvlLbl val="0"/>
      </c:catAx>
      <c:valAx>
        <c:axId val="4752295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1" i="0" u="none" strike="noStrike" kern="1200" baseline="0" dirty="0">
                    <a:solidFill>
                      <a:prstClr val="white">
                        <a:lumMod val="65000"/>
                        <a:lumOff val="35000"/>
                      </a:prstClr>
                    </a:solidFill>
                    <a:effectLst/>
                  </a:rPr>
                  <a:t>COUNT OF REACH</a:t>
                </a:r>
                <a:endParaRPr lang="en-US" sz="1200" b="1"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75229208"/>
        <c:crosses val="autoZero"/>
        <c:crossBetween val="between"/>
      </c:valAx>
      <c:spPr>
        <a:noFill/>
        <a:ln>
          <a:noFill/>
        </a:ln>
        <a:effectLst/>
      </c:spPr>
    </c:plotArea>
    <c:legend>
      <c:legendPos val="r"/>
      <c:layout>
        <c:manualLayout>
          <c:xMode val="edge"/>
          <c:yMode val="edge"/>
          <c:x val="0.90767820455680648"/>
          <c:y val="0.51553363727733148"/>
          <c:w val="5.9392058075032499E-2"/>
          <c:h val="5.6893665438254359E-2"/>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[Dataset.xlsx]Overall rating!PivotTable3</c:name>
    <c:fmtId val="10"/>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u="none" strike="noStrike" kern="1200" spc="0" baseline="0" dirty="0">
                <a:solidFill>
                  <a:prstClr val="white">
                    <a:lumMod val="65000"/>
                    <a:lumOff val="35000"/>
                  </a:prstClr>
                </a:solidFill>
              </a:rPr>
              <a:t>CODEX OVER-ALL RATING</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'Overall rating'!$B$3</c:f>
              <c:strCache>
                <c:ptCount val="1"/>
                <c:pt idx="0">
                  <c:v>Total</c:v>
                </c:pt>
              </c:strCache>
            </c:strRef>
          </c:tx>
          <c:spPr>
            <a:solidFill>
              <a:schemeClr val="accent4"/>
            </a:solidFill>
            <a:ln>
              <a:noFill/>
            </a:ln>
            <a:effectLst/>
          </c:spPr>
          <c:invertIfNegative val="0"/>
          <c:dLbls>
            <c:dLbl>
              <c:idx val="0"/>
              <c:layout>
                <c:manualLayout>
                  <c:x val="1.0938660713613747E-3"/>
                  <c:y val="-0.27040469822531682"/>
                </c:manualLayout>
              </c:layout>
              <c:spPr>
                <a:noFill/>
                <a:ln>
                  <a:noFill/>
                </a:ln>
                <a:effectLst/>
              </c:spPr>
              <c:txPr>
                <a:bodyPr rot="0" spcFirstLastPara="1" vertOverflow="ellipsis" vert="horz" wrap="square" lIns="38100" tIns="19050" rIns="38100" bIns="19050" anchor="ctr" anchorCtr="1">
                  <a:noAutofit/>
                </a:bodyPr>
                <a:lstStyle/>
                <a:p>
                  <a:pPr>
                    <a:defRPr sz="105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0.11000670310666108"/>
                      <c:h val="2.5726761375610113E-2"/>
                    </c:manualLayout>
                  </c15:layout>
                </c:ext>
                <c:ext xmlns:c16="http://schemas.microsoft.com/office/drawing/2014/chart" uri="{C3380CC4-5D6E-409C-BE32-E72D297353CC}">
                  <c16:uniqueId val="{00000017-56C6-4223-997C-9EAC5EDC487B}"/>
                </c:ext>
              </c:extLst>
            </c:dLbl>
            <c:dLbl>
              <c:idx val="1"/>
              <c:layout>
                <c:manualLayout>
                  <c:x val="1.7221049654931274E-3"/>
                  <c:y val="-0.3689255128402622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6-56C6-4223-997C-9EAC5EDC487B}"/>
                </c:ext>
              </c:extLst>
            </c:dLbl>
            <c:dLbl>
              <c:idx val="2"/>
              <c:layout>
                <c:manualLayout>
                  <c:x val="2.0399257414717414E-3"/>
                  <c:y val="-0.26584722821481704"/>
                </c:manualLayout>
              </c:layout>
              <c:spPr>
                <a:noFill/>
                <a:ln>
                  <a:noFill/>
                </a:ln>
                <a:effectLst/>
              </c:spPr>
              <c:txPr>
                <a:bodyPr rot="0" spcFirstLastPara="1" vertOverflow="ellipsis" vert="horz" wrap="square" lIns="38100" tIns="19050" rIns="38100" bIns="19050" anchor="ctr" anchorCtr="1">
                  <a:noAutofit/>
                </a:bodyPr>
                <a:lstStyle/>
                <a:p>
                  <a:pPr>
                    <a:defRPr sz="105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0.11000670310666108"/>
                      <c:h val="2.2863327248187293E-2"/>
                    </c:manualLayout>
                  </c15:layout>
                </c:ext>
                <c:ext xmlns:c16="http://schemas.microsoft.com/office/drawing/2014/chart" uri="{C3380CC4-5D6E-409C-BE32-E72D297353CC}">
                  <c16:uniqueId val="{00000015-56C6-4223-997C-9EAC5EDC487B}"/>
                </c:ext>
              </c:extLst>
            </c:dLbl>
            <c:dLbl>
              <c:idx val="3"/>
              <c:layout>
                <c:manualLayout>
                  <c:x val="0"/>
                  <c:y val="-0.3717887146215208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56C6-4223-997C-9EAC5EDC487B}"/>
                </c:ext>
              </c:extLst>
            </c:dLbl>
            <c:dLbl>
              <c:idx val="4"/>
              <c:layout>
                <c:manualLayout>
                  <c:x val="1.7221249666084038E-3"/>
                  <c:y val="-0.1746600250615830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56C6-4223-997C-9EAC5EDC487B}"/>
                </c:ext>
              </c:extLst>
            </c:dLbl>
            <c:dLbl>
              <c:idx val="5"/>
              <c:layout>
                <c:manualLayout>
                  <c:x val="5.3288947047081944E-3"/>
                  <c:y val="-0.34502516582209974"/>
                </c:manualLayout>
              </c:layout>
              <c:spPr>
                <a:noFill/>
                <a:ln>
                  <a:noFill/>
                </a:ln>
                <a:effectLst/>
              </c:spPr>
              <c:txPr>
                <a:bodyPr rot="0" spcFirstLastPara="1" vertOverflow="ellipsis" vert="horz" wrap="square" lIns="38100" tIns="19050" rIns="38100" bIns="19050" anchor="ctr" anchorCtr="1">
                  <a:noAutofit/>
                </a:bodyPr>
                <a:lstStyle/>
                <a:p>
                  <a:pPr>
                    <a:defRPr sz="105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0.10687291129382791"/>
                      <c:h val="3.1453164938127373E-2"/>
                    </c:manualLayout>
                  </c15:layout>
                </c:ext>
                <c:ext xmlns:c16="http://schemas.microsoft.com/office/drawing/2014/chart" uri="{C3380CC4-5D6E-409C-BE32-E72D297353CC}">
                  <c16:uniqueId val="{00000014-56C6-4223-997C-9EAC5EDC487B}"/>
                </c:ext>
              </c:extLst>
            </c:dLbl>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'Overall rating'!$A$4:$A$10</c:f>
              <c:strCache>
                <c:ptCount val="6"/>
                <c:pt idx="0">
                  <c:v>Bepsi</c:v>
                </c:pt>
                <c:pt idx="1">
                  <c:v>Blue Bull</c:v>
                </c:pt>
                <c:pt idx="2">
                  <c:v>CodeX</c:v>
                </c:pt>
                <c:pt idx="3">
                  <c:v>Cola-Coka</c:v>
                </c:pt>
                <c:pt idx="4">
                  <c:v>Gangster</c:v>
                </c:pt>
                <c:pt idx="5">
                  <c:v>Sky 9</c:v>
                </c:pt>
              </c:strCache>
            </c:strRef>
          </c:cat>
          <c:val>
            <c:numRef>
              <c:f>'Overall rating'!$B$4:$B$10</c:f>
              <c:numCache>
                <c:formatCode>General</c:formatCode>
                <c:ptCount val="6"/>
                <c:pt idx="0">
                  <c:v>3.2755681818181817</c:v>
                </c:pt>
                <c:pt idx="1">
                  <c:v>3.2977315689981097</c:v>
                </c:pt>
                <c:pt idx="2">
                  <c:v>3.2734693877551022</c:v>
                </c:pt>
                <c:pt idx="3">
                  <c:v>3.3018124507486211</c:v>
                </c:pt>
                <c:pt idx="4">
                  <c:v>3.2394822006472492</c:v>
                </c:pt>
                <c:pt idx="5">
                  <c:v>3.2951991828396321</c:v>
                </c:pt>
              </c:numCache>
            </c:numRef>
          </c:val>
          <c:extLst>
            <c:ext xmlns:c16="http://schemas.microsoft.com/office/drawing/2014/chart" uri="{C3380CC4-5D6E-409C-BE32-E72D297353CC}">
              <c16:uniqueId val="{00000000-56C6-4223-997C-9EAC5EDC487B}"/>
            </c:ext>
          </c:extLst>
        </c:ser>
        <c:dLbls>
          <c:dLblPos val="ctr"/>
          <c:showLegendKey val="0"/>
          <c:showVal val="1"/>
          <c:showCatName val="0"/>
          <c:showSerName val="0"/>
          <c:showPercent val="0"/>
          <c:showBubbleSize val="0"/>
        </c:dLbls>
        <c:gapWidth val="150"/>
        <c:overlap val="100"/>
        <c:axId val="101565992"/>
        <c:axId val="508260896"/>
      </c:barChart>
      <c:catAx>
        <c:axId val="10156599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solidFill>
                    <a:effectLst/>
                  </a:rPr>
                  <a:t>BRANDS</a:t>
                </a:r>
                <a:endParaRPr lang="en-US" sz="1200"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508260896"/>
        <c:crosses val="autoZero"/>
        <c:auto val="1"/>
        <c:lblAlgn val="ctr"/>
        <c:lblOffset val="100"/>
        <c:noMultiLvlLbl val="0"/>
      </c:catAx>
      <c:valAx>
        <c:axId val="5082608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AVERAGE TASTE EXPERIENCE RATING</a:t>
                </a:r>
                <a:endParaRPr lang="en-US" sz="700" b="0" i="0" u="none" strike="noStrike" kern="1200" baseline="0" dirty="0">
                  <a:solidFill>
                    <a:prstClr val="white">
                      <a:lumMod val="65000"/>
                      <a:lumOff val="35000"/>
                    </a:prstClr>
                  </a:solidFill>
                  <a:effectLst/>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101565992"/>
        <c:crosses val="autoZero"/>
        <c:crossBetween val="between"/>
      </c:valAx>
      <c:spPr>
        <a:noFill/>
        <a:ln>
          <a:noFill/>
        </a:ln>
        <a:effectLst/>
      </c:spPr>
    </c:plotArea>
    <c:legend>
      <c:legendPos val="r"/>
      <c:layout>
        <c:manualLayout>
          <c:xMode val="edge"/>
          <c:yMode val="edge"/>
          <c:x val="0.88563937618396105"/>
          <c:y val="0.51319227663153921"/>
          <c:w val="6.6141124751003783E-2"/>
          <c:h val="4.8318172984443152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7">
  <a:schemeClr val="accent4"/>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withinLinear" id="17">
  <a:schemeClr val="accent4"/>
</cs:colorStyle>
</file>

<file path=ppt/charts/colors12.xml><?xml version="1.0" encoding="utf-8"?>
<cs:colorStyle xmlns:cs="http://schemas.microsoft.com/office/drawing/2012/chartStyle" xmlns:a="http://schemas.openxmlformats.org/drawingml/2006/main" meth="withinLinear" id="17">
  <a:schemeClr val="accent4"/>
</cs:colorStyle>
</file>

<file path=ppt/charts/colors1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withinLinear" id="17">
  <a:schemeClr val="accent4"/>
</cs:colorStyle>
</file>

<file path=ppt/charts/colors18.xml><?xml version="1.0" encoding="utf-8"?>
<cs:colorStyle xmlns:cs="http://schemas.microsoft.com/office/drawing/2012/chartStyle" xmlns:a="http://schemas.openxmlformats.org/drawingml/2006/main" meth="withinLinear" id="17">
  <a:schemeClr val="accent4"/>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7">
  <a:schemeClr val="accent4"/>
</cs:colorStyle>
</file>

<file path=ppt/charts/colors20.xml><?xml version="1.0" encoding="utf-8"?>
<cs:colorStyle xmlns:cs="http://schemas.microsoft.com/office/drawing/2012/chartStyle" xmlns:a="http://schemas.openxmlformats.org/drawingml/2006/main" meth="withinLinear" id="17">
  <a:schemeClr val="accent4"/>
</cs:colorStyle>
</file>

<file path=ppt/charts/colors21.xml><?xml version="1.0" encoding="utf-8"?>
<cs:colorStyle xmlns:cs="http://schemas.microsoft.com/office/drawing/2012/chartStyle" xmlns:a="http://schemas.openxmlformats.org/drawingml/2006/main" meth="withinLinear" id="17">
  <a:schemeClr val="accent4"/>
</cs:colorStyle>
</file>

<file path=ppt/charts/colors22.xml><?xml version="1.0" encoding="utf-8"?>
<cs:colorStyle xmlns:cs="http://schemas.microsoft.com/office/drawing/2012/chartStyle" xmlns:a="http://schemas.openxmlformats.org/drawingml/2006/main" meth="withinLinear" id="17">
  <a:schemeClr val="accent4"/>
</cs:colorStyle>
</file>

<file path=ppt/charts/colors2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withinLinear" id="17">
  <a:schemeClr val="accent4"/>
</cs:colorStyle>
</file>

<file path=ppt/charts/colors3.xml><?xml version="1.0" encoding="utf-8"?>
<cs:colorStyle xmlns:cs="http://schemas.microsoft.com/office/drawing/2012/chartStyle" xmlns:a="http://schemas.openxmlformats.org/drawingml/2006/main" meth="withinLinear" id="17">
  <a:schemeClr val="accent4"/>
</cs:colorStyle>
</file>

<file path=ppt/charts/colors4.xml><?xml version="1.0" encoding="utf-8"?>
<cs:colorStyle xmlns:cs="http://schemas.microsoft.com/office/drawing/2012/chartStyle" xmlns:a="http://schemas.openxmlformats.org/drawingml/2006/main" meth="withinLinear" id="17">
  <a:schemeClr val="accent4"/>
</cs:colorStyle>
</file>

<file path=ppt/charts/colors5.xml><?xml version="1.0" encoding="utf-8"?>
<cs:colorStyle xmlns:cs="http://schemas.microsoft.com/office/drawing/2012/chartStyle" xmlns:a="http://schemas.openxmlformats.org/drawingml/2006/main" meth="withinLinear" id="17">
  <a:schemeClr val="accent4"/>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withinLinear" id="17">
  <a:schemeClr val="accent4"/>
</cs:colorStyle>
</file>

<file path=ppt/charts/colors9.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02">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F3F32D-5A38-4FC2-8A49-498830B1EDF5}" type="datetimeFigureOut">
              <a:rPr lang="en-US" smtClean="0"/>
              <a:t>4/29/2024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B19E4D-D6EA-4AFB-B7D6-7A9A929990CC}" type="slidenum">
              <a:rPr lang="en-US" smtClean="0"/>
              <a:t>‹#›</a:t>
            </a:fld>
            <a:endParaRPr lang="en-US"/>
          </a:p>
        </p:txBody>
      </p:sp>
    </p:spTree>
    <p:extLst>
      <p:ext uri="{BB962C8B-B14F-4D97-AF65-F5344CB8AC3E}">
        <p14:creationId xmlns:p14="http://schemas.microsoft.com/office/powerpoint/2010/main" val="39010511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B19E4D-D6EA-4AFB-B7D6-7A9A929990CC}" type="slidenum">
              <a:rPr lang="en-US" smtClean="0"/>
              <a:t>10</a:t>
            </a:fld>
            <a:endParaRPr lang="en-US"/>
          </a:p>
        </p:txBody>
      </p:sp>
    </p:spTree>
    <p:extLst>
      <p:ext uri="{BB962C8B-B14F-4D97-AF65-F5344CB8AC3E}">
        <p14:creationId xmlns:p14="http://schemas.microsoft.com/office/powerpoint/2010/main" val="1291283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B19E4D-D6EA-4AFB-B7D6-7A9A929990CC}" type="slidenum">
              <a:rPr lang="en-US" smtClean="0"/>
              <a:t>14</a:t>
            </a:fld>
            <a:endParaRPr lang="en-US"/>
          </a:p>
        </p:txBody>
      </p:sp>
    </p:spTree>
    <p:extLst>
      <p:ext uri="{BB962C8B-B14F-4D97-AF65-F5344CB8AC3E}">
        <p14:creationId xmlns:p14="http://schemas.microsoft.com/office/powerpoint/2010/main" val="37691499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508BC-C585-B1AE-911E-015E1FCDD5D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3771C31-529E-0AE7-9B02-3D2CA0831E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12F61A0-4726-2CEB-FB0F-011E5A908D97}"/>
              </a:ext>
            </a:extLst>
          </p:cNvPr>
          <p:cNvSpPr>
            <a:spLocks noGrp="1"/>
          </p:cNvSpPr>
          <p:nvPr>
            <p:ph type="dt" sz="half" idx="10"/>
          </p:nvPr>
        </p:nvSpPr>
        <p:spPr/>
        <p:txBody>
          <a:bodyPr/>
          <a:lstStyle/>
          <a:p>
            <a:fld id="{C65A3244-822C-4F2B-9CBB-3E670EBF2A75}" type="datetimeFigureOut">
              <a:rPr lang="en-US" smtClean="0"/>
              <a:t>4/29/2024</a:t>
            </a:fld>
            <a:endParaRPr lang="en-US"/>
          </a:p>
        </p:txBody>
      </p:sp>
      <p:sp>
        <p:nvSpPr>
          <p:cNvPr id="5" name="Footer Placeholder 4">
            <a:extLst>
              <a:ext uri="{FF2B5EF4-FFF2-40B4-BE49-F238E27FC236}">
                <a16:creationId xmlns:a16="http://schemas.microsoft.com/office/drawing/2014/main" id="{1EB98225-7CE8-B042-0862-986328CFC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827236-B39C-ECF1-1D86-369D9E504817}"/>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4246157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83E7F-50E6-AAFC-C7EE-12949086D16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140A675-0B23-0814-1BEB-4AF2C3C967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79031E-A426-1BBB-7029-8372B7A28E62}"/>
              </a:ext>
            </a:extLst>
          </p:cNvPr>
          <p:cNvSpPr>
            <a:spLocks noGrp="1"/>
          </p:cNvSpPr>
          <p:nvPr>
            <p:ph type="dt" sz="half" idx="10"/>
          </p:nvPr>
        </p:nvSpPr>
        <p:spPr/>
        <p:txBody>
          <a:bodyPr/>
          <a:lstStyle/>
          <a:p>
            <a:fld id="{C65A3244-822C-4F2B-9CBB-3E670EBF2A75}" type="datetimeFigureOut">
              <a:rPr lang="en-US" smtClean="0"/>
              <a:t>4/29/2024</a:t>
            </a:fld>
            <a:endParaRPr lang="en-US"/>
          </a:p>
        </p:txBody>
      </p:sp>
      <p:sp>
        <p:nvSpPr>
          <p:cNvPr id="5" name="Footer Placeholder 4">
            <a:extLst>
              <a:ext uri="{FF2B5EF4-FFF2-40B4-BE49-F238E27FC236}">
                <a16:creationId xmlns:a16="http://schemas.microsoft.com/office/drawing/2014/main" id="{DA55A4A8-98A2-AFE8-C109-FFDCADD657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EFB386-ABC6-E5BC-3373-2FB33EC3473A}"/>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3416872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57073A-7619-745F-C97A-1C7204F4CE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0465B2-7C91-1C8A-B64A-C40A1F9B73A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C3B126-6322-68C7-DC16-EB6FFD6B65E2}"/>
              </a:ext>
            </a:extLst>
          </p:cNvPr>
          <p:cNvSpPr>
            <a:spLocks noGrp="1"/>
          </p:cNvSpPr>
          <p:nvPr>
            <p:ph type="dt" sz="half" idx="10"/>
          </p:nvPr>
        </p:nvSpPr>
        <p:spPr/>
        <p:txBody>
          <a:bodyPr/>
          <a:lstStyle/>
          <a:p>
            <a:fld id="{C65A3244-822C-4F2B-9CBB-3E670EBF2A75}" type="datetimeFigureOut">
              <a:rPr lang="en-US" smtClean="0"/>
              <a:t>4/29/2024</a:t>
            </a:fld>
            <a:endParaRPr lang="en-US"/>
          </a:p>
        </p:txBody>
      </p:sp>
      <p:sp>
        <p:nvSpPr>
          <p:cNvPr id="5" name="Footer Placeholder 4">
            <a:extLst>
              <a:ext uri="{FF2B5EF4-FFF2-40B4-BE49-F238E27FC236}">
                <a16:creationId xmlns:a16="http://schemas.microsoft.com/office/drawing/2014/main" id="{91EC5694-2899-797F-E7D0-6D8A8832E0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38EF6F-8F48-67EA-80F3-A249BF232C8C}"/>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3607440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2D133-1484-DCD4-60B2-B403B4985D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9DD389-0666-1E79-86D9-D96CA1CAD3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573CB8-F618-C9DA-03D8-F7A16AD6B4E7}"/>
              </a:ext>
            </a:extLst>
          </p:cNvPr>
          <p:cNvSpPr>
            <a:spLocks noGrp="1"/>
          </p:cNvSpPr>
          <p:nvPr>
            <p:ph type="dt" sz="half" idx="10"/>
          </p:nvPr>
        </p:nvSpPr>
        <p:spPr/>
        <p:txBody>
          <a:bodyPr/>
          <a:lstStyle/>
          <a:p>
            <a:fld id="{C65A3244-822C-4F2B-9CBB-3E670EBF2A75}" type="datetimeFigureOut">
              <a:rPr lang="en-US" smtClean="0"/>
              <a:t>4/29/2024</a:t>
            </a:fld>
            <a:endParaRPr lang="en-US"/>
          </a:p>
        </p:txBody>
      </p:sp>
      <p:sp>
        <p:nvSpPr>
          <p:cNvPr id="5" name="Footer Placeholder 4">
            <a:extLst>
              <a:ext uri="{FF2B5EF4-FFF2-40B4-BE49-F238E27FC236}">
                <a16:creationId xmlns:a16="http://schemas.microsoft.com/office/drawing/2014/main" id="{93A69DE6-D4A7-8723-9EC5-51183153C6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434891-8442-D8B4-52AA-D0047681461F}"/>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3703914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E1CE8-DEED-64DA-1538-9356211D9FE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DD41671-725C-0561-3C5E-4044D14703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6C576B-1594-6271-4191-DE9EFE1F6262}"/>
              </a:ext>
            </a:extLst>
          </p:cNvPr>
          <p:cNvSpPr>
            <a:spLocks noGrp="1"/>
          </p:cNvSpPr>
          <p:nvPr>
            <p:ph type="dt" sz="half" idx="10"/>
          </p:nvPr>
        </p:nvSpPr>
        <p:spPr/>
        <p:txBody>
          <a:bodyPr/>
          <a:lstStyle/>
          <a:p>
            <a:fld id="{C65A3244-822C-4F2B-9CBB-3E670EBF2A75}" type="datetimeFigureOut">
              <a:rPr lang="en-US" smtClean="0"/>
              <a:t>4/29/2024</a:t>
            </a:fld>
            <a:endParaRPr lang="en-US"/>
          </a:p>
        </p:txBody>
      </p:sp>
      <p:sp>
        <p:nvSpPr>
          <p:cNvPr id="5" name="Footer Placeholder 4">
            <a:extLst>
              <a:ext uri="{FF2B5EF4-FFF2-40B4-BE49-F238E27FC236}">
                <a16:creationId xmlns:a16="http://schemas.microsoft.com/office/drawing/2014/main" id="{BABCF021-0E73-EED8-AABC-DF3F0993A3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0659A8-2DE5-04EF-F3FB-9E8DBCA15B71}"/>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3188601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DB97E-176E-116E-B5BE-9884E18A86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AE59F6-4D35-2398-84ED-F4804E2AE0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7644B2-F472-3638-F5E6-A38844D2113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6B459A6-9BE5-A753-D444-293618F09475}"/>
              </a:ext>
            </a:extLst>
          </p:cNvPr>
          <p:cNvSpPr>
            <a:spLocks noGrp="1"/>
          </p:cNvSpPr>
          <p:nvPr>
            <p:ph type="dt" sz="half" idx="10"/>
          </p:nvPr>
        </p:nvSpPr>
        <p:spPr/>
        <p:txBody>
          <a:bodyPr/>
          <a:lstStyle/>
          <a:p>
            <a:fld id="{C65A3244-822C-4F2B-9CBB-3E670EBF2A75}" type="datetimeFigureOut">
              <a:rPr lang="en-US" smtClean="0"/>
              <a:t>4/29/2024</a:t>
            </a:fld>
            <a:endParaRPr lang="en-US"/>
          </a:p>
        </p:txBody>
      </p:sp>
      <p:sp>
        <p:nvSpPr>
          <p:cNvPr id="6" name="Footer Placeholder 5">
            <a:extLst>
              <a:ext uri="{FF2B5EF4-FFF2-40B4-BE49-F238E27FC236}">
                <a16:creationId xmlns:a16="http://schemas.microsoft.com/office/drawing/2014/main" id="{D23CCB2B-76AC-7C6D-7F9D-365E779C44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DF4D32-61EC-243F-E106-3E3C83EEA1D2}"/>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1583647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8C74D-D773-B88C-BE82-79BB23FEC2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0CF61A7-F503-A126-A88B-03ACB1D128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0D8E96-E730-9A9D-15A8-D934D3D2F7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E485C8A-82CE-97EA-13B2-F0DC2B3D17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27B1A8-B746-A28C-C068-DD544145B7C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BAFFF1-502B-8B96-8139-BCBBDB934657}"/>
              </a:ext>
            </a:extLst>
          </p:cNvPr>
          <p:cNvSpPr>
            <a:spLocks noGrp="1"/>
          </p:cNvSpPr>
          <p:nvPr>
            <p:ph type="dt" sz="half" idx="10"/>
          </p:nvPr>
        </p:nvSpPr>
        <p:spPr/>
        <p:txBody>
          <a:bodyPr/>
          <a:lstStyle/>
          <a:p>
            <a:fld id="{C65A3244-822C-4F2B-9CBB-3E670EBF2A75}" type="datetimeFigureOut">
              <a:rPr lang="en-US" smtClean="0"/>
              <a:t>4/29/2024</a:t>
            </a:fld>
            <a:endParaRPr lang="en-US"/>
          </a:p>
        </p:txBody>
      </p:sp>
      <p:sp>
        <p:nvSpPr>
          <p:cNvPr id="8" name="Footer Placeholder 7">
            <a:extLst>
              <a:ext uri="{FF2B5EF4-FFF2-40B4-BE49-F238E27FC236}">
                <a16:creationId xmlns:a16="http://schemas.microsoft.com/office/drawing/2014/main" id="{C9F3728A-78BD-7236-558A-50A175F96E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E7295F7-6BAC-6B82-F3F5-40AF367BA0AF}"/>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514152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3ED23-1F5B-2C29-2F63-AC502230DB6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41A6D9E-A7CD-567A-A03F-2DB6FA8C7F52}"/>
              </a:ext>
            </a:extLst>
          </p:cNvPr>
          <p:cNvSpPr>
            <a:spLocks noGrp="1"/>
          </p:cNvSpPr>
          <p:nvPr>
            <p:ph type="dt" sz="half" idx="10"/>
          </p:nvPr>
        </p:nvSpPr>
        <p:spPr/>
        <p:txBody>
          <a:bodyPr/>
          <a:lstStyle/>
          <a:p>
            <a:fld id="{C65A3244-822C-4F2B-9CBB-3E670EBF2A75}" type="datetimeFigureOut">
              <a:rPr lang="en-US" smtClean="0"/>
              <a:t>4/29/2024</a:t>
            </a:fld>
            <a:endParaRPr lang="en-US"/>
          </a:p>
        </p:txBody>
      </p:sp>
      <p:sp>
        <p:nvSpPr>
          <p:cNvPr id="4" name="Footer Placeholder 3">
            <a:extLst>
              <a:ext uri="{FF2B5EF4-FFF2-40B4-BE49-F238E27FC236}">
                <a16:creationId xmlns:a16="http://schemas.microsoft.com/office/drawing/2014/main" id="{2F160299-06B9-C721-3442-BEBC902797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5478293-ABFB-0AE2-9CC3-555EC49A6043}"/>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781690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C32367-D56C-26F5-903E-E5F327D3AD98}"/>
              </a:ext>
            </a:extLst>
          </p:cNvPr>
          <p:cNvSpPr>
            <a:spLocks noGrp="1"/>
          </p:cNvSpPr>
          <p:nvPr>
            <p:ph type="dt" sz="half" idx="10"/>
          </p:nvPr>
        </p:nvSpPr>
        <p:spPr/>
        <p:txBody>
          <a:bodyPr/>
          <a:lstStyle/>
          <a:p>
            <a:fld id="{C65A3244-822C-4F2B-9CBB-3E670EBF2A75}" type="datetimeFigureOut">
              <a:rPr lang="en-US" smtClean="0"/>
              <a:t>4/29/2024</a:t>
            </a:fld>
            <a:endParaRPr lang="en-US"/>
          </a:p>
        </p:txBody>
      </p:sp>
      <p:sp>
        <p:nvSpPr>
          <p:cNvPr id="3" name="Footer Placeholder 2">
            <a:extLst>
              <a:ext uri="{FF2B5EF4-FFF2-40B4-BE49-F238E27FC236}">
                <a16:creationId xmlns:a16="http://schemas.microsoft.com/office/drawing/2014/main" id="{F9A21918-0D50-C111-33B9-A15CD9B698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2FACA88-D654-02C2-2D46-C85E25BE3460}"/>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1064639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F5877-8E31-D070-6420-059407C9F9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3C6F069-493A-47E3-EB48-B0133BCA0A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C0AAD4A-291F-24CB-9443-AF7232558F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7DB963-DDD8-97E7-5D3A-3A25C237F0A7}"/>
              </a:ext>
            </a:extLst>
          </p:cNvPr>
          <p:cNvSpPr>
            <a:spLocks noGrp="1"/>
          </p:cNvSpPr>
          <p:nvPr>
            <p:ph type="dt" sz="half" idx="10"/>
          </p:nvPr>
        </p:nvSpPr>
        <p:spPr/>
        <p:txBody>
          <a:bodyPr/>
          <a:lstStyle/>
          <a:p>
            <a:fld id="{C65A3244-822C-4F2B-9CBB-3E670EBF2A75}" type="datetimeFigureOut">
              <a:rPr lang="en-US" smtClean="0"/>
              <a:t>4/29/2024</a:t>
            </a:fld>
            <a:endParaRPr lang="en-US"/>
          </a:p>
        </p:txBody>
      </p:sp>
      <p:sp>
        <p:nvSpPr>
          <p:cNvPr id="6" name="Footer Placeholder 5">
            <a:extLst>
              <a:ext uri="{FF2B5EF4-FFF2-40B4-BE49-F238E27FC236}">
                <a16:creationId xmlns:a16="http://schemas.microsoft.com/office/drawing/2014/main" id="{B58B8925-5D0D-EBF9-9A88-681CB06CE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BAF094-78FC-6BBE-FFDA-2D6C5327D280}"/>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3522485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79814-176E-CEC4-C065-EF0BB673C0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65B0D7-8FE1-7C22-A0A0-95385B19BB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3D3023A-A40A-37A3-F28E-1CE63820AC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B056A-D669-DB90-6AFB-1C3F08787873}"/>
              </a:ext>
            </a:extLst>
          </p:cNvPr>
          <p:cNvSpPr>
            <a:spLocks noGrp="1"/>
          </p:cNvSpPr>
          <p:nvPr>
            <p:ph type="dt" sz="half" idx="10"/>
          </p:nvPr>
        </p:nvSpPr>
        <p:spPr/>
        <p:txBody>
          <a:bodyPr/>
          <a:lstStyle/>
          <a:p>
            <a:fld id="{C65A3244-822C-4F2B-9CBB-3E670EBF2A75}" type="datetimeFigureOut">
              <a:rPr lang="en-US" smtClean="0"/>
              <a:t>4/29/2024</a:t>
            </a:fld>
            <a:endParaRPr lang="en-US"/>
          </a:p>
        </p:txBody>
      </p:sp>
      <p:sp>
        <p:nvSpPr>
          <p:cNvPr id="6" name="Footer Placeholder 5">
            <a:extLst>
              <a:ext uri="{FF2B5EF4-FFF2-40B4-BE49-F238E27FC236}">
                <a16:creationId xmlns:a16="http://schemas.microsoft.com/office/drawing/2014/main" id="{2E4E9F15-7A4E-7F9E-3657-73F7832461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437C15-2653-46EF-DD5B-C245311C0978}"/>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4225904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84000"/>
                <a:alpha val="98000"/>
              </a:schemeClr>
            </a:gs>
            <a:gs pos="100000">
              <a:srgbClr val="32599E"/>
            </a:gs>
            <a:gs pos="0">
              <a:srgbClr val="335BA2"/>
            </a:gs>
            <a:gs pos="0">
              <a:srgbClr val="345DA5"/>
            </a:gs>
            <a:gs pos="0">
              <a:srgbClr val="002060"/>
            </a:gs>
            <a:gs pos="100000">
              <a:srgbClr val="345DA5"/>
            </a:gs>
            <a:gs pos="98000">
              <a:srgbClr val="273B60"/>
            </a:gs>
          </a:gsLst>
          <a:path path="circle">
            <a:fillToRect l="100000" t="10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070BC-BC5B-EDAE-8393-97270C6E10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7EEF4BD-181D-4894-E82B-043D8D9A06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3A1E28-2909-A0EC-803D-EA341C1AB6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5A3244-822C-4F2B-9CBB-3E670EBF2A75}" type="datetimeFigureOut">
              <a:rPr lang="en-US" smtClean="0"/>
              <a:t>4/29/2024</a:t>
            </a:fld>
            <a:endParaRPr lang="en-US"/>
          </a:p>
        </p:txBody>
      </p:sp>
      <p:sp>
        <p:nvSpPr>
          <p:cNvPr id="5" name="Footer Placeholder 4">
            <a:extLst>
              <a:ext uri="{FF2B5EF4-FFF2-40B4-BE49-F238E27FC236}">
                <a16:creationId xmlns:a16="http://schemas.microsoft.com/office/drawing/2014/main" id="{2A99B380-3F8D-EADC-6CCC-75AB2D8D18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40125DF-BA3E-C2EC-04F1-A2D51FEC1F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CDF364-66CB-41FF-A7A1-97F6BC035254}" type="slidenum">
              <a:rPr lang="en-US" smtClean="0"/>
              <a:t>‹#›</a:t>
            </a:fld>
            <a:endParaRPr lang="en-US"/>
          </a:p>
        </p:txBody>
      </p:sp>
    </p:spTree>
    <p:extLst>
      <p:ext uri="{BB962C8B-B14F-4D97-AF65-F5344CB8AC3E}">
        <p14:creationId xmlns:p14="http://schemas.microsoft.com/office/powerpoint/2010/main" val="2618555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chart" Target="../charts/chart6.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7.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8.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chart" Target="../charts/chart9.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0.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1.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2.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3.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4.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5.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6.xml"/></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7.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8.xml"/></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9.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0.xml"/></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1.xml"/></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2.xml"/></Relationships>
</file>

<file path=ppt/slides/_rels/slide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3.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4.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A857C5B-54C7-34FA-7CFA-A4B1D548E94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3" name="Rectangle: Rounded Corners 2">
            <a:extLst>
              <a:ext uri="{FF2B5EF4-FFF2-40B4-BE49-F238E27FC236}">
                <a16:creationId xmlns:a16="http://schemas.microsoft.com/office/drawing/2014/main" id="{C79C4098-6F34-7F47-ED8D-3DDE37D27321}"/>
              </a:ext>
            </a:extLst>
          </p:cNvPr>
          <p:cNvSpPr/>
          <p:nvPr/>
        </p:nvSpPr>
        <p:spPr>
          <a:xfrm>
            <a:off x="579439" y="946128"/>
            <a:ext cx="7951129" cy="233951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4" name="Rectangle: Rounded Corners 3">
            <a:extLst>
              <a:ext uri="{FF2B5EF4-FFF2-40B4-BE49-F238E27FC236}">
                <a16:creationId xmlns:a16="http://schemas.microsoft.com/office/drawing/2014/main" id="{7A2ED6EA-D7D7-8D27-619F-B0DC3FF4F058}"/>
              </a:ext>
            </a:extLst>
          </p:cNvPr>
          <p:cNvSpPr/>
          <p:nvPr/>
        </p:nvSpPr>
        <p:spPr>
          <a:xfrm>
            <a:off x="579439" y="4231948"/>
            <a:ext cx="3387629" cy="913489"/>
          </a:xfrm>
          <a:prstGeom prst="roundRect">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effectLst>
                  <a:outerShdw blurRad="38100" dist="38100" dir="2700000" algn="tl">
                    <a:srgbClr val="000000">
                      <a:alpha val="43137"/>
                    </a:srgbClr>
                  </a:outerShdw>
                </a:effectLst>
              </a:rPr>
              <a:t>BY NAVEED KHAN </a:t>
            </a:r>
          </a:p>
        </p:txBody>
      </p:sp>
      <p:sp>
        <p:nvSpPr>
          <p:cNvPr id="8" name="TextBox 7">
            <a:extLst>
              <a:ext uri="{FF2B5EF4-FFF2-40B4-BE49-F238E27FC236}">
                <a16:creationId xmlns:a16="http://schemas.microsoft.com/office/drawing/2014/main" id="{0E027102-D4BD-FE2B-C82E-CBF10BB95EB7}"/>
              </a:ext>
            </a:extLst>
          </p:cNvPr>
          <p:cNvSpPr txBox="1"/>
          <p:nvPr/>
        </p:nvSpPr>
        <p:spPr>
          <a:xfrm>
            <a:off x="272971" y="1392609"/>
            <a:ext cx="8564063" cy="1446550"/>
          </a:xfrm>
          <a:prstGeom prst="rect">
            <a:avLst/>
          </a:prstGeom>
          <a:noFill/>
        </p:spPr>
        <p:txBody>
          <a:bodyPr wrap="square">
            <a:spAutoFit/>
          </a:bodyPr>
          <a:lstStyle/>
          <a:p>
            <a:pPr algn="ctr"/>
            <a:r>
              <a:rPr lang="en-US" sz="4400" b="1" dirty="0">
                <a:solidFill>
                  <a:schemeClr val="bg1"/>
                </a:solidFill>
                <a:effectLst>
                  <a:outerShdw blurRad="38100" dist="38100" dir="2700000" algn="tl">
                    <a:srgbClr val="000000">
                      <a:alpha val="43137"/>
                    </a:srgbClr>
                  </a:outerShdw>
                </a:effectLst>
              </a:rPr>
              <a:t>ANALYSIS &amp; STRATEGIC RECOMMENDATIONS FOR CODEX</a:t>
            </a:r>
          </a:p>
        </p:txBody>
      </p:sp>
      <p:sp>
        <p:nvSpPr>
          <p:cNvPr id="9" name="Rectangle: Rounded Corners 8">
            <a:extLst>
              <a:ext uri="{FF2B5EF4-FFF2-40B4-BE49-F238E27FC236}">
                <a16:creationId xmlns:a16="http://schemas.microsoft.com/office/drawing/2014/main" id="{59B5071D-F653-5A6E-B5AA-619AE1C43C52}"/>
              </a:ext>
            </a:extLst>
          </p:cNvPr>
          <p:cNvSpPr/>
          <p:nvPr/>
        </p:nvSpPr>
        <p:spPr>
          <a:xfrm>
            <a:off x="579439" y="5455127"/>
            <a:ext cx="3387629" cy="913489"/>
          </a:xfrm>
          <a:prstGeom prst="roundRect">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effectLst>
                  <a:outerShdw blurRad="38100" dist="38100" dir="2700000" algn="tl">
                    <a:srgbClr val="000000">
                      <a:alpha val="43137"/>
                    </a:srgbClr>
                  </a:outerShdw>
                </a:effectLst>
              </a:rPr>
              <a:t>27 APRIL 2024</a:t>
            </a:r>
          </a:p>
        </p:txBody>
      </p:sp>
    </p:spTree>
    <p:extLst>
      <p:ext uri="{BB962C8B-B14F-4D97-AF65-F5344CB8AC3E}">
        <p14:creationId xmlns:p14="http://schemas.microsoft.com/office/powerpoint/2010/main" val="27299875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8B3B13-E73A-2915-C210-FD518590E12C}"/>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945F09FB-2820-0615-3660-2B6532A14B4E}"/>
              </a:ext>
            </a:extLst>
          </p:cNvPr>
          <p:cNvSpPr>
            <a:spLocks noGrp="1"/>
          </p:cNvSpPr>
          <p:nvPr>
            <p:ph type="title"/>
          </p:nvPr>
        </p:nvSpPr>
        <p:spPr>
          <a:xfrm>
            <a:off x="418952" y="603739"/>
            <a:ext cx="5531905" cy="499103"/>
          </a:xfrm>
        </p:spPr>
        <p:txBody>
          <a:bodyPr>
            <a:normAutofit fontScale="90000"/>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WHO ARE THE CURRENT MARKET LEADERS?</a:t>
            </a:r>
          </a:p>
        </p:txBody>
      </p:sp>
      <p:sp>
        <p:nvSpPr>
          <p:cNvPr id="6" name="Rectangle: Rounded Corners 5">
            <a:extLst>
              <a:ext uri="{FF2B5EF4-FFF2-40B4-BE49-F238E27FC236}">
                <a16:creationId xmlns:a16="http://schemas.microsoft.com/office/drawing/2014/main" id="{B69E2F2E-C44E-4CFE-2476-B6D8F349D5A9}"/>
              </a:ext>
            </a:extLst>
          </p:cNvPr>
          <p:cNvSpPr/>
          <p:nvPr/>
        </p:nvSpPr>
        <p:spPr>
          <a:xfrm>
            <a:off x="418952" y="655181"/>
            <a:ext cx="5386761" cy="44766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8" name="Content Placeholder 7">
            <a:extLst>
              <a:ext uri="{FF2B5EF4-FFF2-40B4-BE49-F238E27FC236}">
                <a16:creationId xmlns:a16="http://schemas.microsoft.com/office/drawing/2014/main" id="{508C1B85-9E77-889B-C158-E8F38F63DD7D}"/>
              </a:ext>
            </a:extLst>
          </p:cNvPr>
          <p:cNvGraphicFramePr>
            <a:graphicFrameLocks noGrp="1"/>
          </p:cNvGraphicFramePr>
          <p:nvPr>
            <p:ph idx="1"/>
            <p:extLst>
              <p:ext uri="{D42A27DB-BD31-4B8C-83A1-F6EECF244321}">
                <p14:modId xmlns:p14="http://schemas.microsoft.com/office/powerpoint/2010/main" val="1836086343"/>
              </p:ext>
            </p:extLst>
          </p:nvPr>
        </p:nvGraphicFramePr>
        <p:xfrm>
          <a:off x="542440" y="2169763"/>
          <a:ext cx="7924747" cy="4514481"/>
        </p:xfrm>
        <a:graphic>
          <a:graphicData uri="http://schemas.openxmlformats.org/drawingml/2006/chart">
            <c:chart xmlns:c="http://schemas.openxmlformats.org/drawingml/2006/chart" xmlns:r="http://schemas.openxmlformats.org/officeDocument/2006/relationships" r:id="rId5"/>
          </a:graphicData>
        </a:graphic>
      </p:graphicFrame>
      <p:sp>
        <p:nvSpPr>
          <p:cNvPr id="9" name="Rectangle: Rounded Corners 8">
            <a:extLst>
              <a:ext uri="{FF2B5EF4-FFF2-40B4-BE49-F238E27FC236}">
                <a16:creationId xmlns:a16="http://schemas.microsoft.com/office/drawing/2014/main" id="{72ABB271-6BD4-769F-106A-DCC34B61B247}"/>
              </a:ext>
            </a:extLst>
          </p:cNvPr>
          <p:cNvSpPr/>
          <p:nvPr/>
        </p:nvSpPr>
        <p:spPr>
          <a:xfrm>
            <a:off x="418952" y="2014780"/>
            <a:ext cx="8048236" cy="466946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75D2002C-2603-8E70-EA29-31DB753B8F9A}"/>
              </a:ext>
            </a:extLst>
          </p:cNvPr>
          <p:cNvSpPr txBox="1"/>
          <p:nvPr/>
        </p:nvSpPr>
        <p:spPr>
          <a:xfrm>
            <a:off x="418952" y="1283702"/>
            <a:ext cx="6207070" cy="369332"/>
          </a:xfrm>
          <a:prstGeom prst="rect">
            <a:avLst/>
          </a:prstGeom>
          <a:noFill/>
        </p:spPr>
        <p:txBody>
          <a:bodyPr wrap="square">
            <a:spAutoFit/>
          </a:bodyPr>
          <a:lstStyle/>
          <a:p>
            <a:r>
              <a:rPr lang="en-US" sz="1800" dirty="0">
                <a:solidFill>
                  <a:schemeClr val="bg1"/>
                </a:solidFill>
              </a:rPr>
              <a:t>Cola-</a:t>
            </a:r>
            <a:r>
              <a:rPr lang="en-US" sz="1800" dirty="0" err="1">
                <a:solidFill>
                  <a:schemeClr val="bg1"/>
                </a:solidFill>
              </a:rPr>
              <a:t>Coka</a:t>
            </a:r>
            <a:r>
              <a:rPr lang="en-US" sz="1800" dirty="0">
                <a:solidFill>
                  <a:schemeClr val="bg1"/>
                </a:solidFill>
              </a:rPr>
              <a:t> holds the top position in the Indian market.</a:t>
            </a:r>
          </a:p>
        </p:txBody>
      </p:sp>
      <p:sp>
        <p:nvSpPr>
          <p:cNvPr id="7" name="Rectangle: Rounded Corners 6">
            <a:extLst>
              <a:ext uri="{FF2B5EF4-FFF2-40B4-BE49-F238E27FC236}">
                <a16:creationId xmlns:a16="http://schemas.microsoft.com/office/drawing/2014/main" id="{892994EA-C5E5-75F0-E637-6918861EE2D2}"/>
              </a:ext>
            </a:extLst>
          </p:cNvPr>
          <p:cNvSpPr/>
          <p:nvPr/>
        </p:nvSpPr>
        <p:spPr>
          <a:xfrm>
            <a:off x="418952" y="1297102"/>
            <a:ext cx="5386762" cy="44766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Rectangle: Rounded Corners 9">
            <a:extLst>
              <a:ext uri="{FF2B5EF4-FFF2-40B4-BE49-F238E27FC236}">
                <a16:creationId xmlns:a16="http://schemas.microsoft.com/office/drawing/2014/main" id="{1E382725-6D58-B178-DFE0-200A14B5DE6C}"/>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1" name="TextBox 10">
            <a:extLst>
              <a:ext uri="{FF2B5EF4-FFF2-40B4-BE49-F238E27FC236}">
                <a16:creationId xmlns:a16="http://schemas.microsoft.com/office/drawing/2014/main" id="{34E9DA55-46EC-038A-5E9D-A65107D0E183}"/>
              </a:ext>
            </a:extLst>
          </p:cNvPr>
          <p:cNvSpPr txBox="1"/>
          <p:nvPr/>
        </p:nvSpPr>
        <p:spPr>
          <a:xfrm>
            <a:off x="4067711" y="-22602"/>
            <a:ext cx="6560252" cy="584775"/>
          </a:xfrm>
          <a:prstGeom prst="rect">
            <a:avLst/>
          </a:prstGeom>
          <a:noFill/>
        </p:spPr>
        <p:txBody>
          <a:bodyPr wrap="square">
            <a:spAutoFit/>
          </a:bodyPr>
          <a:lstStyle/>
          <a:p>
            <a:r>
              <a:rPr lang="en-US" sz="3200" b="1" dirty="0">
                <a:solidFill>
                  <a:schemeClr val="bg1"/>
                </a:solidFill>
              </a:rPr>
              <a:t>COMPETITION ANALYSIS </a:t>
            </a:r>
          </a:p>
        </p:txBody>
      </p:sp>
    </p:spTree>
    <p:extLst>
      <p:ext uri="{BB962C8B-B14F-4D97-AF65-F5344CB8AC3E}">
        <p14:creationId xmlns:p14="http://schemas.microsoft.com/office/powerpoint/2010/main" val="3413510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87FDCF-8111-9AE9-C5F6-1FA4FCA33A8C}"/>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23947055-846B-EDA8-96CA-CD78D66B0C29}"/>
              </a:ext>
            </a:extLst>
          </p:cNvPr>
          <p:cNvSpPr>
            <a:spLocks noGrp="1"/>
          </p:cNvSpPr>
          <p:nvPr>
            <p:ph type="title"/>
          </p:nvPr>
        </p:nvSpPr>
        <p:spPr>
          <a:xfrm>
            <a:off x="418952" y="1100910"/>
            <a:ext cx="10934848" cy="352896"/>
          </a:xfrm>
        </p:spPr>
        <p:txBody>
          <a:bodyPr>
            <a:noAutofit/>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WHAT ARE THE PRIMARY REASONS CONSUMERS PREFER THOSE </a:t>
            </a:r>
            <a:br>
              <a:rPr lang="en-US" sz="2400" b="1" dirty="0">
                <a:solidFill>
                  <a:schemeClr val="bg1"/>
                </a:solidFill>
                <a:effectLst>
                  <a:outerShdw blurRad="38100" dist="38100" dir="2700000" algn="tl">
                    <a:srgbClr val="000000">
                      <a:alpha val="43137"/>
                    </a:srgbClr>
                  </a:outerShdw>
                </a:effectLst>
              </a:rPr>
            </a:br>
            <a:r>
              <a:rPr lang="en-US" sz="2400" b="1" dirty="0">
                <a:solidFill>
                  <a:schemeClr val="bg1"/>
                </a:solidFill>
                <a:effectLst>
                  <a:outerShdw blurRad="38100" dist="38100" dir="2700000" algn="tl">
                    <a:srgbClr val="000000">
                      <a:alpha val="43137"/>
                    </a:srgbClr>
                  </a:outerShdw>
                </a:effectLst>
              </a:rPr>
              <a:t>BRANDS OVER OURS?</a:t>
            </a:r>
            <a:br>
              <a:rPr lang="en-US" sz="2400" b="1" dirty="0">
                <a:solidFill>
                  <a:schemeClr val="bg1"/>
                </a:solidFill>
                <a:effectLst>
                  <a:outerShdw blurRad="38100" dist="38100" dir="2700000" algn="tl">
                    <a:srgbClr val="000000">
                      <a:alpha val="43137"/>
                    </a:srgbClr>
                  </a:outerShdw>
                </a:effectLst>
              </a:rPr>
            </a:br>
            <a:endParaRPr lang="en-US" sz="2400" b="1" dirty="0">
              <a:solidFill>
                <a:schemeClr val="bg1"/>
              </a:solidFill>
              <a:effectLst>
                <a:outerShdw blurRad="38100" dist="38100" dir="2700000" algn="tl">
                  <a:srgbClr val="000000">
                    <a:alpha val="43137"/>
                  </a:srgbClr>
                </a:outerShdw>
              </a:effectLst>
            </a:endParaRPr>
          </a:p>
        </p:txBody>
      </p:sp>
      <p:sp>
        <p:nvSpPr>
          <p:cNvPr id="6" name="Rectangle: Rounded Corners 5">
            <a:extLst>
              <a:ext uri="{FF2B5EF4-FFF2-40B4-BE49-F238E27FC236}">
                <a16:creationId xmlns:a16="http://schemas.microsoft.com/office/drawing/2014/main" id="{555CA752-BC9A-E04D-627F-99D673CF71EB}"/>
              </a:ext>
            </a:extLst>
          </p:cNvPr>
          <p:cNvSpPr/>
          <p:nvPr/>
        </p:nvSpPr>
        <p:spPr>
          <a:xfrm>
            <a:off x="434533" y="717953"/>
            <a:ext cx="8176520" cy="73585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7" name="Chart 6">
            <a:extLst>
              <a:ext uri="{FF2B5EF4-FFF2-40B4-BE49-F238E27FC236}">
                <a16:creationId xmlns:a16="http://schemas.microsoft.com/office/drawing/2014/main" id="{F8AB0672-83EF-3187-57DE-350B701434F6}"/>
              </a:ext>
            </a:extLst>
          </p:cNvPr>
          <p:cNvGraphicFramePr>
            <a:graphicFrameLocks/>
          </p:cNvGraphicFramePr>
          <p:nvPr>
            <p:extLst>
              <p:ext uri="{D42A27DB-BD31-4B8C-83A1-F6EECF244321}">
                <p14:modId xmlns:p14="http://schemas.microsoft.com/office/powerpoint/2010/main" val="4099369905"/>
              </p:ext>
            </p:extLst>
          </p:nvPr>
        </p:nvGraphicFramePr>
        <p:xfrm>
          <a:off x="725715" y="2593598"/>
          <a:ext cx="7652852" cy="3814464"/>
        </p:xfrm>
        <a:graphic>
          <a:graphicData uri="http://schemas.openxmlformats.org/drawingml/2006/chart">
            <c:chart xmlns:c="http://schemas.openxmlformats.org/drawingml/2006/chart" xmlns:r="http://schemas.openxmlformats.org/officeDocument/2006/relationships" r:id="rId4"/>
          </a:graphicData>
        </a:graphic>
      </p:graphicFrame>
      <p:sp>
        <p:nvSpPr>
          <p:cNvPr id="8" name="Rectangle: Rounded Corners 7">
            <a:extLst>
              <a:ext uri="{FF2B5EF4-FFF2-40B4-BE49-F238E27FC236}">
                <a16:creationId xmlns:a16="http://schemas.microsoft.com/office/drawing/2014/main" id="{5EC3A19A-056B-3C24-A320-B40447D9151B}"/>
              </a:ext>
            </a:extLst>
          </p:cNvPr>
          <p:cNvSpPr/>
          <p:nvPr/>
        </p:nvSpPr>
        <p:spPr>
          <a:xfrm>
            <a:off x="434532" y="2386739"/>
            <a:ext cx="8176520" cy="420449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C82C9FFD-F9FE-7FAD-3C43-04928551160C}"/>
              </a:ext>
            </a:extLst>
          </p:cNvPr>
          <p:cNvSpPr txBox="1"/>
          <p:nvPr/>
        </p:nvSpPr>
        <p:spPr>
          <a:xfrm>
            <a:off x="434532" y="1636978"/>
            <a:ext cx="6744468" cy="646331"/>
          </a:xfrm>
          <a:prstGeom prst="rect">
            <a:avLst/>
          </a:prstGeom>
          <a:noFill/>
        </p:spPr>
        <p:txBody>
          <a:bodyPr wrap="square">
            <a:spAutoFit/>
          </a:bodyPr>
          <a:lstStyle/>
          <a:p>
            <a:pPr algn="just"/>
            <a:r>
              <a:rPr lang="en-US" sz="1800" dirty="0">
                <a:solidFill>
                  <a:schemeClr val="bg1"/>
                </a:solidFill>
              </a:rPr>
              <a:t>The primary reasons consumers prefer other brands over </a:t>
            </a:r>
            <a:r>
              <a:rPr lang="en-US" sz="1800" dirty="0" err="1">
                <a:solidFill>
                  <a:schemeClr val="bg1"/>
                </a:solidFill>
              </a:rPr>
              <a:t>CodeX</a:t>
            </a:r>
            <a:r>
              <a:rPr lang="en-US" sz="1800" dirty="0">
                <a:solidFill>
                  <a:schemeClr val="bg1"/>
                </a:solidFill>
              </a:rPr>
              <a:t> are:</a:t>
            </a:r>
          </a:p>
          <a:p>
            <a:pPr lvl="0" algn="just"/>
            <a:r>
              <a:rPr lang="en-US" sz="1800" dirty="0">
                <a:solidFill>
                  <a:schemeClr val="bg1"/>
                </a:solidFill>
              </a:rPr>
              <a:t>Brand reputation </a:t>
            </a:r>
            <a:r>
              <a:rPr lang="en-US" dirty="0">
                <a:solidFill>
                  <a:schemeClr val="bg1"/>
                </a:solidFill>
              </a:rPr>
              <a:t>&amp; </a:t>
            </a:r>
            <a:r>
              <a:rPr lang="en-US" sz="1800" dirty="0">
                <a:solidFill>
                  <a:schemeClr val="bg1"/>
                </a:solidFill>
              </a:rPr>
              <a:t>Taste/flavor preference</a:t>
            </a:r>
          </a:p>
        </p:txBody>
      </p:sp>
      <p:sp>
        <p:nvSpPr>
          <p:cNvPr id="9" name="Rectangle: Rounded Corners 8">
            <a:extLst>
              <a:ext uri="{FF2B5EF4-FFF2-40B4-BE49-F238E27FC236}">
                <a16:creationId xmlns:a16="http://schemas.microsoft.com/office/drawing/2014/main" id="{5290B566-D3B7-AF4B-48C6-3F1D31FBF99C}"/>
              </a:ext>
            </a:extLst>
          </p:cNvPr>
          <p:cNvSpPr/>
          <p:nvPr/>
        </p:nvSpPr>
        <p:spPr>
          <a:xfrm>
            <a:off x="434532" y="1636978"/>
            <a:ext cx="8176520" cy="66413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Rectangle: Rounded Corners 9">
            <a:extLst>
              <a:ext uri="{FF2B5EF4-FFF2-40B4-BE49-F238E27FC236}">
                <a16:creationId xmlns:a16="http://schemas.microsoft.com/office/drawing/2014/main" id="{4566EF6B-F666-B27B-0063-7AFA6F8D5A6D}"/>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1" name="TextBox 10">
            <a:extLst>
              <a:ext uri="{FF2B5EF4-FFF2-40B4-BE49-F238E27FC236}">
                <a16:creationId xmlns:a16="http://schemas.microsoft.com/office/drawing/2014/main" id="{8FFB05CB-5C3A-91BB-A1F6-2D1BCD5B2EFE}"/>
              </a:ext>
            </a:extLst>
          </p:cNvPr>
          <p:cNvSpPr txBox="1"/>
          <p:nvPr/>
        </p:nvSpPr>
        <p:spPr>
          <a:xfrm>
            <a:off x="4067711" y="-22602"/>
            <a:ext cx="6560252" cy="584775"/>
          </a:xfrm>
          <a:prstGeom prst="rect">
            <a:avLst/>
          </a:prstGeom>
          <a:noFill/>
        </p:spPr>
        <p:txBody>
          <a:bodyPr wrap="square">
            <a:spAutoFit/>
          </a:bodyPr>
          <a:lstStyle/>
          <a:p>
            <a:r>
              <a:rPr lang="en-US" sz="3200" b="1" dirty="0">
                <a:solidFill>
                  <a:schemeClr val="bg1"/>
                </a:solidFill>
              </a:rPr>
              <a:t>COMPETITION ANALYSIS </a:t>
            </a:r>
          </a:p>
        </p:txBody>
      </p:sp>
    </p:spTree>
    <p:extLst>
      <p:ext uri="{BB962C8B-B14F-4D97-AF65-F5344CB8AC3E}">
        <p14:creationId xmlns:p14="http://schemas.microsoft.com/office/powerpoint/2010/main" val="1894095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0079224-BD92-0F57-2BD0-DFC2AB1B38D7}"/>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0BAE0A9F-BD13-5752-5558-A4369B7002F4}"/>
              </a:ext>
            </a:extLst>
          </p:cNvPr>
          <p:cNvSpPr>
            <a:spLocks noGrp="1"/>
          </p:cNvSpPr>
          <p:nvPr>
            <p:ph type="title"/>
          </p:nvPr>
        </p:nvSpPr>
        <p:spPr>
          <a:xfrm>
            <a:off x="266700" y="365126"/>
            <a:ext cx="8801100" cy="1787524"/>
          </a:xfrm>
        </p:spPr>
        <p:txBody>
          <a:bodyPr>
            <a:normAutofit/>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WHICH MARKETING CHANNEL CAN BE USED TO REACH MORE </a:t>
            </a:r>
            <a:br>
              <a:rPr lang="en-US" sz="2400" b="1" dirty="0">
                <a:solidFill>
                  <a:schemeClr val="bg1"/>
                </a:solidFill>
                <a:effectLst>
                  <a:outerShdw blurRad="38100" dist="38100" dir="2700000" algn="tl">
                    <a:srgbClr val="000000">
                      <a:alpha val="43137"/>
                    </a:srgbClr>
                  </a:outerShdw>
                </a:effectLst>
                <a:latin typeface="+mn-lt"/>
              </a:rPr>
            </a:br>
            <a:r>
              <a:rPr lang="en-US" sz="2400" b="1" dirty="0">
                <a:solidFill>
                  <a:schemeClr val="bg1"/>
                </a:solidFill>
                <a:effectLst>
                  <a:outerShdw blurRad="38100" dist="38100" dir="2700000" algn="tl">
                    <a:srgbClr val="000000">
                      <a:alpha val="43137"/>
                    </a:srgbClr>
                  </a:outerShdw>
                </a:effectLst>
                <a:latin typeface="+mn-lt"/>
              </a:rPr>
              <a:t>CUSTOMERS?</a:t>
            </a:r>
          </a:p>
        </p:txBody>
      </p:sp>
      <p:sp>
        <p:nvSpPr>
          <p:cNvPr id="6" name="Rectangle: Rounded Corners 5">
            <a:extLst>
              <a:ext uri="{FF2B5EF4-FFF2-40B4-BE49-F238E27FC236}">
                <a16:creationId xmlns:a16="http://schemas.microsoft.com/office/drawing/2014/main" id="{67D49021-FB61-7A45-F113-E3B30791723B}"/>
              </a:ext>
            </a:extLst>
          </p:cNvPr>
          <p:cNvSpPr/>
          <p:nvPr/>
        </p:nvSpPr>
        <p:spPr>
          <a:xfrm>
            <a:off x="266700" y="858006"/>
            <a:ext cx="8458200" cy="81839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8" name="Chart 7">
            <a:extLst>
              <a:ext uri="{FF2B5EF4-FFF2-40B4-BE49-F238E27FC236}">
                <a16:creationId xmlns:a16="http://schemas.microsoft.com/office/drawing/2014/main" id="{9B88F671-B90F-3EBC-740F-D41EACD035F9}"/>
              </a:ext>
            </a:extLst>
          </p:cNvPr>
          <p:cNvGraphicFramePr>
            <a:graphicFrameLocks/>
          </p:cNvGraphicFramePr>
          <p:nvPr>
            <p:extLst>
              <p:ext uri="{D42A27DB-BD31-4B8C-83A1-F6EECF244321}">
                <p14:modId xmlns:p14="http://schemas.microsoft.com/office/powerpoint/2010/main" val="1912609313"/>
              </p:ext>
            </p:extLst>
          </p:nvPr>
        </p:nvGraphicFramePr>
        <p:xfrm>
          <a:off x="418953" y="2889238"/>
          <a:ext cx="7928634" cy="3603636"/>
        </p:xfrm>
        <a:graphic>
          <a:graphicData uri="http://schemas.openxmlformats.org/drawingml/2006/chart">
            <c:chart xmlns:c="http://schemas.openxmlformats.org/drawingml/2006/chart" xmlns:r="http://schemas.openxmlformats.org/officeDocument/2006/relationships" r:id="rId4"/>
          </a:graphicData>
        </a:graphic>
      </p:graphicFrame>
      <p:sp>
        <p:nvSpPr>
          <p:cNvPr id="9" name="Rectangle: Rounded Corners 8">
            <a:extLst>
              <a:ext uri="{FF2B5EF4-FFF2-40B4-BE49-F238E27FC236}">
                <a16:creationId xmlns:a16="http://schemas.microsoft.com/office/drawing/2014/main" id="{42516BEB-C888-F744-F931-F5E27901ED8C}"/>
              </a:ext>
            </a:extLst>
          </p:cNvPr>
          <p:cNvSpPr/>
          <p:nvPr/>
        </p:nvSpPr>
        <p:spPr>
          <a:xfrm>
            <a:off x="266699" y="2889238"/>
            <a:ext cx="8458199" cy="360363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8421E7A6-E5F6-B5D1-DBF0-CCF98A79C990}"/>
              </a:ext>
            </a:extLst>
          </p:cNvPr>
          <p:cNvSpPr/>
          <p:nvPr/>
        </p:nvSpPr>
        <p:spPr>
          <a:xfrm>
            <a:off x="285603" y="1873623"/>
            <a:ext cx="8439297" cy="68416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TextBox 6">
            <a:extLst>
              <a:ext uri="{FF2B5EF4-FFF2-40B4-BE49-F238E27FC236}">
                <a16:creationId xmlns:a16="http://schemas.microsoft.com/office/drawing/2014/main" id="{AD45A46D-F9AB-BBCE-5982-A166180E3B36}"/>
              </a:ext>
            </a:extLst>
          </p:cNvPr>
          <p:cNvSpPr txBox="1"/>
          <p:nvPr/>
        </p:nvSpPr>
        <p:spPr>
          <a:xfrm>
            <a:off x="285603" y="1873623"/>
            <a:ext cx="8105197" cy="646331"/>
          </a:xfrm>
          <a:prstGeom prst="rect">
            <a:avLst/>
          </a:prstGeom>
          <a:noFill/>
        </p:spPr>
        <p:txBody>
          <a:bodyPr wrap="square">
            <a:spAutoFit/>
          </a:bodyPr>
          <a:lstStyle/>
          <a:p>
            <a:r>
              <a:rPr lang="en-US" dirty="0">
                <a:solidFill>
                  <a:schemeClr val="bg1"/>
                </a:solidFill>
              </a:rPr>
              <a:t>The marketing channels that reach the highest number of customers are online ads and TV commercials, with 4020 and 2688 respondents exposed to them, respectively.</a:t>
            </a:r>
          </a:p>
        </p:txBody>
      </p:sp>
      <p:sp>
        <p:nvSpPr>
          <p:cNvPr id="11" name="TextBox 10">
            <a:extLst>
              <a:ext uri="{FF2B5EF4-FFF2-40B4-BE49-F238E27FC236}">
                <a16:creationId xmlns:a16="http://schemas.microsoft.com/office/drawing/2014/main" id="{6DE6115A-4623-3F51-DCC2-A366AB824CA7}"/>
              </a:ext>
            </a:extLst>
          </p:cNvPr>
          <p:cNvSpPr txBox="1"/>
          <p:nvPr/>
        </p:nvSpPr>
        <p:spPr>
          <a:xfrm>
            <a:off x="1301858" y="39409"/>
            <a:ext cx="9020013"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MARKETING CHANNELS AND BRAND AWARENESS</a:t>
            </a:r>
          </a:p>
        </p:txBody>
      </p:sp>
      <p:sp>
        <p:nvSpPr>
          <p:cNvPr id="12" name="Rectangle: Rounded Corners 11">
            <a:extLst>
              <a:ext uri="{FF2B5EF4-FFF2-40B4-BE49-F238E27FC236}">
                <a16:creationId xmlns:a16="http://schemas.microsoft.com/office/drawing/2014/main" id="{0BE718C4-7FB5-1ED4-D884-07D32C7F549E}"/>
              </a:ext>
            </a:extLst>
          </p:cNvPr>
          <p:cNvSpPr/>
          <p:nvPr/>
        </p:nvSpPr>
        <p:spPr>
          <a:xfrm>
            <a:off x="1301858" y="74179"/>
            <a:ext cx="8601559" cy="55000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96105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3ED9A3-219A-9B0D-3A6A-52C1C2A01DD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BF8BADD0-F203-E19A-25F8-D77A878166DD}"/>
              </a:ext>
            </a:extLst>
          </p:cNvPr>
          <p:cNvSpPr>
            <a:spLocks noGrp="1"/>
          </p:cNvSpPr>
          <p:nvPr>
            <p:ph type="title"/>
          </p:nvPr>
        </p:nvSpPr>
        <p:spPr>
          <a:xfrm>
            <a:off x="356462" y="1290611"/>
            <a:ext cx="8384085" cy="859240"/>
          </a:xfrm>
        </p:spPr>
        <p:txBody>
          <a:bodyPr>
            <a:noAutofit/>
          </a:bodyPr>
          <a:lstStyle/>
          <a:p>
            <a:pPr marL="341313" indent="-341313">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HOW EFFECTIVE ARE DIFFERENT MARKETING STRATEGIES AND CHANNELS IN REACHING OUR CUSTOMERS?</a:t>
            </a:r>
          </a:p>
        </p:txBody>
      </p:sp>
      <p:sp>
        <p:nvSpPr>
          <p:cNvPr id="5" name="Rectangle: Rounded Corners 4">
            <a:extLst>
              <a:ext uri="{FF2B5EF4-FFF2-40B4-BE49-F238E27FC236}">
                <a16:creationId xmlns:a16="http://schemas.microsoft.com/office/drawing/2014/main" id="{3DB8BD4C-14F9-2F4E-A99A-3C1F6102E0F5}"/>
              </a:ext>
            </a:extLst>
          </p:cNvPr>
          <p:cNvSpPr/>
          <p:nvPr/>
        </p:nvSpPr>
        <p:spPr>
          <a:xfrm>
            <a:off x="356462" y="1224366"/>
            <a:ext cx="8167688" cy="108158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6" name="Rectangle: Rounded Corners 5">
            <a:extLst>
              <a:ext uri="{FF2B5EF4-FFF2-40B4-BE49-F238E27FC236}">
                <a16:creationId xmlns:a16="http://schemas.microsoft.com/office/drawing/2014/main" id="{CBFBA6C3-E543-F856-74C3-8BF17D601228}"/>
              </a:ext>
            </a:extLst>
          </p:cNvPr>
          <p:cNvSpPr/>
          <p:nvPr/>
        </p:nvSpPr>
        <p:spPr>
          <a:xfrm>
            <a:off x="356462" y="2650209"/>
            <a:ext cx="8167688" cy="344261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TextBox 6">
            <a:extLst>
              <a:ext uri="{FF2B5EF4-FFF2-40B4-BE49-F238E27FC236}">
                <a16:creationId xmlns:a16="http://schemas.microsoft.com/office/drawing/2014/main" id="{AE41FB47-583E-F423-6280-78655CDFE9C7}"/>
              </a:ext>
            </a:extLst>
          </p:cNvPr>
          <p:cNvSpPr txBox="1"/>
          <p:nvPr/>
        </p:nvSpPr>
        <p:spPr>
          <a:xfrm>
            <a:off x="561813" y="2891448"/>
            <a:ext cx="7528301" cy="3108543"/>
          </a:xfrm>
          <a:prstGeom prst="rect">
            <a:avLst/>
          </a:prstGeom>
          <a:noFill/>
        </p:spPr>
        <p:txBody>
          <a:bodyPr wrap="square">
            <a:spAutoFit/>
          </a:bodyPr>
          <a:lstStyle/>
          <a:p>
            <a:pPr algn="just"/>
            <a:r>
              <a:rPr lang="en-US" sz="2800" dirty="0">
                <a:solidFill>
                  <a:schemeClr val="bg1"/>
                </a:solidFill>
              </a:rPr>
              <a:t>Online advertisements and TV commercials demonstrate notable effectiveness, reaching 4020 and 2688 respondents, respectively. Outdoor billboards, other channels, and print media show lower but still significant engagement, connecting with 1226, 1225, and 841 respondents, respectively.</a:t>
            </a:r>
          </a:p>
        </p:txBody>
      </p:sp>
      <p:sp>
        <p:nvSpPr>
          <p:cNvPr id="8" name="Rectangle: Rounded Corners 7">
            <a:extLst>
              <a:ext uri="{FF2B5EF4-FFF2-40B4-BE49-F238E27FC236}">
                <a16:creationId xmlns:a16="http://schemas.microsoft.com/office/drawing/2014/main" id="{7D5F1ADB-02B5-E93C-A9E5-508449510166}"/>
              </a:ext>
            </a:extLst>
          </p:cNvPr>
          <p:cNvSpPr/>
          <p:nvPr/>
        </p:nvSpPr>
        <p:spPr>
          <a:xfrm>
            <a:off x="1301858" y="74179"/>
            <a:ext cx="8601559" cy="55000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3698E0CE-4A9F-936D-F615-EB3A787E43CC}"/>
              </a:ext>
            </a:extLst>
          </p:cNvPr>
          <p:cNvSpPr txBox="1"/>
          <p:nvPr/>
        </p:nvSpPr>
        <p:spPr>
          <a:xfrm>
            <a:off x="1301858" y="39409"/>
            <a:ext cx="9020013"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MARKETING CHANNELS AND BRAND AWARENESS</a:t>
            </a:r>
          </a:p>
        </p:txBody>
      </p:sp>
    </p:spTree>
    <p:extLst>
      <p:ext uri="{BB962C8B-B14F-4D97-AF65-F5344CB8AC3E}">
        <p14:creationId xmlns:p14="http://schemas.microsoft.com/office/powerpoint/2010/main" val="1047985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6452EB-2E23-1119-AFC4-B848ADF5E7F3}"/>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312F5B54-6B32-5192-E4E1-6AE370788576}"/>
              </a:ext>
            </a:extLst>
          </p:cNvPr>
          <p:cNvSpPr>
            <a:spLocks noGrp="1"/>
          </p:cNvSpPr>
          <p:nvPr>
            <p:ph type="title"/>
          </p:nvPr>
        </p:nvSpPr>
        <p:spPr>
          <a:xfrm>
            <a:off x="274466" y="788172"/>
            <a:ext cx="9035014" cy="315911"/>
          </a:xfrm>
        </p:spPr>
        <p:txBody>
          <a:bodyPr>
            <a:normAutofit fontScale="90000"/>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WHAT DO PEOPLE THINK ABOUT OUR BRAND? (OVERALL RATING)</a:t>
            </a:r>
          </a:p>
        </p:txBody>
      </p:sp>
      <p:sp>
        <p:nvSpPr>
          <p:cNvPr id="5" name="Rectangle: Rounded Corners 4">
            <a:extLst>
              <a:ext uri="{FF2B5EF4-FFF2-40B4-BE49-F238E27FC236}">
                <a16:creationId xmlns:a16="http://schemas.microsoft.com/office/drawing/2014/main" id="{16CB01AB-C854-6B8E-B11A-2BEC0B4F3801}"/>
              </a:ext>
            </a:extLst>
          </p:cNvPr>
          <p:cNvSpPr/>
          <p:nvPr/>
        </p:nvSpPr>
        <p:spPr>
          <a:xfrm>
            <a:off x="274466" y="674931"/>
            <a:ext cx="8285927"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7" name="Chart 6">
            <a:extLst>
              <a:ext uri="{FF2B5EF4-FFF2-40B4-BE49-F238E27FC236}">
                <a16:creationId xmlns:a16="http://schemas.microsoft.com/office/drawing/2014/main" id="{A70BA35C-15B3-3561-C4F8-78C8D902082D}"/>
              </a:ext>
            </a:extLst>
          </p:cNvPr>
          <p:cNvGraphicFramePr>
            <a:graphicFrameLocks/>
          </p:cNvGraphicFramePr>
          <p:nvPr>
            <p:extLst>
              <p:ext uri="{D42A27DB-BD31-4B8C-83A1-F6EECF244321}">
                <p14:modId xmlns:p14="http://schemas.microsoft.com/office/powerpoint/2010/main" val="3875473594"/>
              </p:ext>
            </p:extLst>
          </p:nvPr>
        </p:nvGraphicFramePr>
        <p:xfrm>
          <a:off x="330671" y="2287310"/>
          <a:ext cx="8105197" cy="4303923"/>
        </p:xfrm>
        <a:graphic>
          <a:graphicData uri="http://schemas.openxmlformats.org/drawingml/2006/chart">
            <c:chart xmlns:c="http://schemas.openxmlformats.org/drawingml/2006/chart" xmlns:r="http://schemas.openxmlformats.org/officeDocument/2006/relationships" r:id="rId5"/>
          </a:graphicData>
        </a:graphic>
      </p:graphicFrame>
      <p:sp>
        <p:nvSpPr>
          <p:cNvPr id="8" name="Rectangle: Rounded Corners 7">
            <a:extLst>
              <a:ext uri="{FF2B5EF4-FFF2-40B4-BE49-F238E27FC236}">
                <a16:creationId xmlns:a16="http://schemas.microsoft.com/office/drawing/2014/main" id="{B1966798-462A-D1AD-A5B0-BE05F44E3ADB}"/>
              </a:ext>
            </a:extLst>
          </p:cNvPr>
          <p:cNvSpPr/>
          <p:nvPr/>
        </p:nvSpPr>
        <p:spPr>
          <a:xfrm>
            <a:off x="248554" y="2287310"/>
            <a:ext cx="7981046" cy="430392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1CA02341-4D1C-2478-E903-D85CB902849F}"/>
              </a:ext>
            </a:extLst>
          </p:cNvPr>
          <p:cNvSpPr/>
          <p:nvPr/>
        </p:nvSpPr>
        <p:spPr>
          <a:xfrm>
            <a:off x="258884" y="1307023"/>
            <a:ext cx="8301509" cy="83525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6" name="Rectangle: Rounded Corners 5">
            <a:extLst>
              <a:ext uri="{FF2B5EF4-FFF2-40B4-BE49-F238E27FC236}">
                <a16:creationId xmlns:a16="http://schemas.microsoft.com/office/drawing/2014/main" id="{6F91205C-F803-40B5-3973-CC1BD1962C1B}"/>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TextBox 9">
            <a:extLst>
              <a:ext uri="{FF2B5EF4-FFF2-40B4-BE49-F238E27FC236}">
                <a16:creationId xmlns:a16="http://schemas.microsoft.com/office/drawing/2014/main" id="{F9683B19-C096-021A-5205-F42D45DD7856}"/>
              </a:ext>
            </a:extLst>
          </p:cNvPr>
          <p:cNvSpPr txBox="1"/>
          <p:nvPr/>
        </p:nvSpPr>
        <p:spPr>
          <a:xfrm>
            <a:off x="3766088" y="9739"/>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BRAND PENETRATION</a:t>
            </a:r>
          </a:p>
        </p:txBody>
      </p:sp>
      <p:sp>
        <p:nvSpPr>
          <p:cNvPr id="12" name="TextBox 11">
            <a:extLst>
              <a:ext uri="{FF2B5EF4-FFF2-40B4-BE49-F238E27FC236}">
                <a16:creationId xmlns:a16="http://schemas.microsoft.com/office/drawing/2014/main" id="{D6BEC36B-0458-7BC4-3E30-EEF0C77694C8}"/>
              </a:ext>
            </a:extLst>
          </p:cNvPr>
          <p:cNvSpPr txBox="1"/>
          <p:nvPr/>
        </p:nvSpPr>
        <p:spPr>
          <a:xfrm>
            <a:off x="248554" y="1262987"/>
            <a:ext cx="8692246" cy="923330"/>
          </a:xfrm>
          <a:prstGeom prst="rect">
            <a:avLst/>
          </a:prstGeom>
          <a:noFill/>
        </p:spPr>
        <p:txBody>
          <a:bodyPr wrap="square">
            <a:spAutoFit/>
          </a:bodyPr>
          <a:lstStyle/>
          <a:p>
            <a:r>
              <a:rPr lang="en-US" dirty="0" err="1">
                <a:solidFill>
                  <a:schemeClr val="bg1"/>
                </a:solidFill>
              </a:rPr>
              <a:t>CodeX</a:t>
            </a:r>
            <a:r>
              <a:rPr lang="en-US" dirty="0">
                <a:solidFill>
                  <a:schemeClr val="bg1"/>
                </a:solidFill>
              </a:rPr>
              <a:t> exhibits a competitive 3.3 rating, aligning with industry standards. Improving taste profiles and expanding product availability channels are essential to boost consumer satisfaction and stay relevant in the market.</a:t>
            </a:r>
          </a:p>
        </p:txBody>
      </p:sp>
    </p:spTree>
    <p:extLst>
      <p:ext uri="{BB962C8B-B14F-4D97-AF65-F5344CB8AC3E}">
        <p14:creationId xmlns:p14="http://schemas.microsoft.com/office/powerpoint/2010/main" val="30493029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E00B11-89BE-22A8-9A61-01D108F9A31D}"/>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7" name="Chart 6">
            <a:extLst>
              <a:ext uri="{FF2B5EF4-FFF2-40B4-BE49-F238E27FC236}">
                <a16:creationId xmlns:a16="http://schemas.microsoft.com/office/drawing/2014/main" id="{078CB872-1003-450F-0DCC-057AB3DF2965}"/>
              </a:ext>
            </a:extLst>
          </p:cNvPr>
          <p:cNvGraphicFramePr>
            <a:graphicFrameLocks/>
          </p:cNvGraphicFramePr>
          <p:nvPr>
            <p:extLst>
              <p:ext uri="{D42A27DB-BD31-4B8C-83A1-F6EECF244321}">
                <p14:modId xmlns:p14="http://schemas.microsoft.com/office/powerpoint/2010/main" val="3061406332"/>
              </p:ext>
            </p:extLst>
          </p:nvPr>
        </p:nvGraphicFramePr>
        <p:xfrm>
          <a:off x="499337" y="1044488"/>
          <a:ext cx="8040229" cy="5546746"/>
        </p:xfrm>
        <a:graphic>
          <a:graphicData uri="http://schemas.openxmlformats.org/drawingml/2006/chart">
            <c:chart xmlns:c="http://schemas.openxmlformats.org/drawingml/2006/chart" xmlns:r="http://schemas.openxmlformats.org/officeDocument/2006/relationships" r:id="rId4"/>
          </a:graphicData>
        </a:graphic>
      </p:graphicFrame>
      <p:sp>
        <p:nvSpPr>
          <p:cNvPr id="8" name="Rectangle: Rounded Corners 7">
            <a:extLst>
              <a:ext uri="{FF2B5EF4-FFF2-40B4-BE49-F238E27FC236}">
                <a16:creationId xmlns:a16="http://schemas.microsoft.com/office/drawing/2014/main" id="{090E36DD-CA07-1AB5-D5E6-9C1B67496B24}"/>
              </a:ext>
            </a:extLst>
          </p:cNvPr>
          <p:cNvSpPr/>
          <p:nvPr/>
        </p:nvSpPr>
        <p:spPr>
          <a:xfrm>
            <a:off x="499337" y="946128"/>
            <a:ext cx="8167688" cy="554674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C4F2663-2D05-44CC-5011-2D692A13E35B}"/>
              </a:ext>
            </a:extLst>
          </p:cNvPr>
          <p:cNvSpPr txBox="1"/>
          <p:nvPr/>
        </p:nvSpPr>
        <p:spPr>
          <a:xfrm>
            <a:off x="3766088" y="9739"/>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BRAND PENETRATION</a:t>
            </a:r>
          </a:p>
        </p:txBody>
      </p:sp>
      <p:sp>
        <p:nvSpPr>
          <p:cNvPr id="6" name="Rectangle: Rounded Corners 5">
            <a:extLst>
              <a:ext uri="{FF2B5EF4-FFF2-40B4-BE49-F238E27FC236}">
                <a16:creationId xmlns:a16="http://schemas.microsoft.com/office/drawing/2014/main" id="{CD83BFC8-9712-2349-20F0-A593749A2871}"/>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189164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65693A-5479-DCF7-3EC1-4EAF1FBF786C}"/>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6056E1F6-1B03-983B-A456-DBE669FB751A}"/>
              </a:ext>
            </a:extLst>
          </p:cNvPr>
          <p:cNvSpPr>
            <a:spLocks noGrp="1"/>
          </p:cNvSpPr>
          <p:nvPr>
            <p:ph type="title"/>
          </p:nvPr>
        </p:nvSpPr>
        <p:spPr>
          <a:xfrm>
            <a:off x="418952" y="817692"/>
            <a:ext cx="6555285" cy="290055"/>
          </a:xfrm>
        </p:spPr>
        <p:txBody>
          <a:bodyPr>
            <a:normAutofit fontScale="90000"/>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WHICH CITIES DO WE NEED TO FOCUS MORE ON?</a:t>
            </a:r>
          </a:p>
        </p:txBody>
      </p:sp>
      <p:sp>
        <p:nvSpPr>
          <p:cNvPr id="5" name="Rectangle: Rounded Corners 4">
            <a:extLst>
              <a:ext uri="{FF2B5EF4-FFF2-40B4-BE49-F238E27FC236}">
                <a16:creationId xmlns:a16="http://schemas.microsoft.com/office/drawing/2014/main" id="{EA64A47D-1627-5A9C-EA85-4FE3579D6DB2}"/>
              </a:ext>
            </a:extLst>
          </p:cNvPr>
          <p:cNvSpPr/>
          <p:nvPr/>
        </p:nvSpPr>
        <p:spPr>
          <a:xfrm>
            <a:off x="418952" y="723534"/>
            <a:ext cx="6322811" cy="46215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6" name="Chart 5">
            <a:extLst>
              <a:ext uri="{FF2B5EF4-FFF2-40B4-BE49-F238E27FC236}">
                <a16:creationId xmlns:a16="http://schemas.microsoft.com/office/drawing/2014/main" id="{5238DD40-0EDE-90FC-B8D3-38AACAD59A82}"/>
              </a:ext>
            </a:extLst>
          </p:cNvPr>
          <p:cNvGraphicFramePr>
            <a:graphicFrameLocks/>
          </p:cNvGraphicFramePr>
          <p:nvPr>
            <p:extLst>
              <p:ext uri="{D42A27DB-BD31-4B8C-83A1-F6EECF244321}">
                <p14:modId xmlns:p14="http://schemas.microsoft.com/office/powerpoint/2010/main" val="605754343"/>
              </p:ext>
            </p:extLst>
          </p:nvPr>
        </p:nvGraphicFramePr>
        <p:xfrm>
          <a:off x="728420" y="2540000"/>
          <a:ext cx="7619167" cy="3952873"/>
        </p:xfrm>
        <a:graphic>
          <a:graphicData uri="http://schemas.openxmlformats.org/drawingml/2006/chart">
            <c:chart xmlns:c="http://schemas.openxmlformats.org/drawingml/2006/chart" xmlns:r="http://schemas.openxmlformats.org/officeDocument/2006/relationships" r:id="rId4"/>
          </a:graphicData>
        </a:graphic>
      </p:graphicFrame>
      <p:sp>
        <p:nvSpPr>
          <p:cNvPr id="8" name="Rectangle: Rounded Corners 7">
            <a:extLst>
              <a:ext uri="{FF2B5EF4-FFF2-40B4-BE49-F238E27FC236}">
                <a16:creationId xmlns:a16="http://schemas.microsoft.com/office/drawing/2014/main" id="{1D181624-9048-8C74-F3CD-D8D98F16B1E7}"/>
              </a:ext>
            </a:extLst>
          </p:cNvPr>
          <p:cNvSpPr/>
          <p:nvPr/>
        </p:nvSpPr>
        <p:spPr>
          <a:xfrm>
            <a:off x="418952" y="2435622"/>
            <a:ext cx="8248073" cy="415561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EFFAF9BB-D9F6-2057-40D6-289031AEF0A5}"/>
              </a:ext>
            </a:extLst>
          </p:cNvPr>
          <p:cNvSpPr/>
          <p:nvPr/>
        </p:nvSpPr>
        <p:spPr>
          <a:xfrm>
            <a:off x="418952" y="1330925"/>
            <a:ext cx="8248073" cy="100633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Rectangle: Rounded Corners 6">
            <a:extLst>
              <a:ext uri="{FF2B5EF4-FFF2-40B4-BE49-F238E27FC236}">
                <a16:creationId xmlns:a16="http://schemas.microsoft.com/office/drawing/2014/main" id="{916BEC45-223C-D870-96C8-3D7F07A71771}"/>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E2AAB5C7-60E9-0095-66C5-5997CDEEB5D6}"/>
              </a:ext>
            </a:extLst>
          </p:cNvPr>
          <p:cNvSpPr txBox="1"/>
          <p:nvPr/>
        </p:nvSpPr>
        <p:spPr>
          <a:xfrm>
            <a:off x="3766088" y="9739"/>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BRAND PENETRATION</a:t>
            </a:r>
          </a:p>
        </p:txBody>
      </p:sp>
      <p:sp>
        <p:nvSpPr>
          <p:cNvPr id="11" name="TextBox 10">
            <a:extLst>
              <a:ext uri="{FF2B5EF4-FFF2-40B4-BE49-F238E27FC236}">
                <a16:creationId xmlns:a16="http://schemas.microsoft.com/office/drawing/2014/main" id="{0EF50932-BC0D-F8E6-3D75-5D93C6872CFA}"/>
              </a:ext>
            </a:extLst>
          </p:cNvPr>
          <p:cNvSpPr txBox="1"/>
          <p:nvPr/>
        </p:nvSpPr>
        <p:spPr>
          <a:xfrm>
            <a:off x="418952" y="1355621"/>
            <a:ext cx="8248073" cy="923330"/>
          </a:xfrm>
          <a:prstGeom prst="rect">
            <a:avLst/>
          </a:prstGeom>
          <a:noFill/>
        </p:spPr>
        <p:txBody>
          <a:bodyPr wrap="square">
            <a:spAutoFit/>
          </a:bodyPr>
          <a:lstStyle/>
          <a:p>
            <a:r>
              <a:rPr lang="en-US" dirty="0">
                <a:solidFill>
                  <a:schemeClr val="bg1"/>
                </a:solidFill>
              </a:rPr>
              <a:t>Cities like Bangalore, Hyderabad, and Mumbai show a higher proportion of neutral perceptions, highlighting areas where targeted efforts are necessary to shift consumer sentiment towards positivity and improve brand perception.</a:t>
            </a:r>
          </a:p>
        </p:txBody>
      </p:sp>
    </p:spTree>
    <p:extLst>
      <p:ext uri="{BB962C8B-B14F-4D97-AF65-F5344CB8AC3E}">
        <p14:creationId xmlns:p14="http://schemas.microsoft.com/office/powerpoint/2010/main" val="40068831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42A75F9-E2FF-54CF-1C7B-985B96FADF5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EAAEFD6A-DF4F-A984-13D4-0B8FE8EF7104}"/>
              </a:ext>
            </a:extLst>
          </p:cNvPr>
          <p:cNvSpPr>
            <a:spLocks noGrp="1"/>
          </p:cNvSpPr>
          <p:nvPr>
            <p:ph type="title"/>
          </p:nvPr>
        </p:nvSpPr>
        <p:spPr>
          <a:xfrm>
            <a:off x="116733" y="701423"/>
            <a:ext cx="9608451" cy="290055"/>
          </a:xfrm>
        </p:spPr>
        <p:txBody>
          <a:bodyPr>
            <a:normAutofit fontScale="90000"/>
          </a:bodyPr>
          <a:lstStyle/>
          <a:p>
            <a:pPr marL="457200" indent="-457200">
              <a:buFont typeface="Wingdings" panose="05000000000000000000" pitchFamily="2" charset="2"/>
              <a:buChar char="v"/>
            </a:pPr>
            <a:r>
              <a:rPr lang="en-US" sz="2800" b="1" dirty="0">
                <a:solidFill>
                  <a:schemeClr val="bg1"/>
                </a:solidFill>
                <a:effectLst>
                  <a:outerShdw blurRad="38100" dist="38100" dir="2700000" algn="tl">
                    <a:srgbClr val="000000">
                      <a:alpha val="43137"/>
                    </a:srgbClr>
                  </a:outerShdw>
                </a:effectLst>
                <a:latin typeface="+mn-lt"/>
              </a:rPr>
              <a:t>WHERE DO RESPONDENTS PREFER TO PURCHASE ENERGY DRINKS?</a:t>
            </a:r>
          </a:p>
        </p:txBody>
      </p:sp>
      <p:sp>
        <p:nvSpPr>
          <p:cNvPr id="5" name="Rectangle: Rounded Corners 4">
            <a:extLst>
              <a:ext uri="{FF2B5EF4-FFF2-40B4-BE49-F238E27FC236}">
                <a16:creationId xmlns:a16="http://schemas.microsoft.com/office/drawing/2014/main" id="{F664E06F-E668-BCCD-C0A6-23B0B70031B8}"/>
              </a:ext>
            </a:extLst>
          </p:cNvPr>
          <p:cNvSpPr/>
          <p:nvPr/>
        </p:nvSpPr>
        <p:spPr>
          <a:xfrm>
            <a:off x="217473" y="604344"/>
            <a:ext cx="9406973"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6" name="Chart 5">
            <a:extLst>
              <a:ext uri="{FF2B5EF4-FFF2-40B4-BE49-F238E27FC236}">
                <a16:creationId xmlns:a16="http://schemas.microsoft.com/office/drawing/2014/main" id="{36A6BCE5-3221-A7F8-4FC4-2C6299730F1C}"/>
              </a:ext>
            </a:extLst>
          </p:cNvPr>
          <p:cNvGraphicFramePr>
            <a:graphicFrameLocks/>
          </p:cNvGraphicFramePr>
          <p:nvPr>
            <p:extLst>
              <p:ext uri="{D42A27DB-BD31-4B8C-83A1-F6EECF244321}">
                <p14:modId xmlns:p14="http://schemas.microsoft.com/office/powerpoint/2010/main" val="164706795"/>
              </p:ext>
            </p:extLst>
          </p:nvPr>
        </p:nvGraphicFramePr>
        <p:xfrm>
          <a:off x="377371" y="2448732"/>
          <a:ext cx="8146697" cy="4142502"/>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94A799E7-329A-5417-6129-D433F924551D}"/>
              </a:ext>
            </a:extLst>
          </p:cNvPr>
          <p:cNvSpPr/>
          <p:nvPr/>
        </p:nvSpPr>
        <p:spPr>
          <a:xfrm>
            <a:off x="217473" y="2253440"/>
            <a:ext cx="8348813" cy="433779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3B64E589-1707-D75E-80C0-2BAB9FC7B8FF}"/>
              </a:ext>
            </a:extLst>
          </p:cNvPr>
          <p:cNvSpPr/>
          <p:nvPr/>
        </p:nvSpPr>
        <p:spPr>
          <a:xfrm>
            <a:off x="217473" y="1169567"/>
            <a:ext cx="8348813" cy="84792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468AFD87-74F8-24F3-CB62-03800CCED0CB}"/>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TextBox 9">
            <a:extLst>
              <a:ext uri="{FF2B5EF4-FFF2-40B4-BE49-F238E27FC236}">
                <a16:creationId xmlns:a16="http://schemas.microsoft.com/office/drawing/2014/main" id="{57874AE8-ABDA-A8EB-E2CC-72385A81DA23}"/>
              </a:ext>
            </a:extLst>
          </p:cNvPr>
          <p:cNvSpPr txBox="1"/>
          <p:nvPr/>
        </p:nvSpPr>
        <p:spPr>
          <a:xfrm>
            <a:off x="3766087" y="14643"/>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PURCHASE BEHAVIOR</a:t>
            </a:r>
            <a:endParaRPr lang="en-US" sz="3200" b="1" dirty="0">
              <a:solidFill>
                <a:schemeClr val="bg1"/>
              </a:solidFill>
            </a:endParaRPr>
          </a:p>
        </p:txBody>
      </p:sp>
      <p:sp>
        <p:nvSpPr>
          <p:cNvPr id="12" name="TextBox 11">
            <a:extLst>
              <a:ext uri="{FF2B5EF4-FFF2-40B4-BE49-F238E27FC236}">
                <a16:creationId xmlns:a16="http://schemas.microsoft.com/office/drawing/2014/main" id="{14B97195-DD4E-E6FE-C727-9CCEF5F24343}"/>
              </a:ext>
            </a:extLst>
          </p:cNvPr>
          <p:cNvSpPr txBox="1"/>
          <p:nvPr/>
        </p:nvSpPr>
        <p:spPr>
          <a:xfrm>
            <a:off x="217472" y="1227431"/>
            <a:ext cx="8306595" cy="646331"/>
          </a:xfrm>
          <a:prstGeom prst="rect">
            <a:avLst/>
          </a:prstGeom>
          <a:noFill/>
        </p:spPr>
        <p:txBody>
          <a:bodyPr wrap="square">
            <a:spAutoFit/>
          </a:bodyPr>
          <a:lstStyle/>
          <a:p>
            <a:pPr algn="just"/>
            <a:r>
              <a:rPr lang="en-US" dirty="0">
                <a:solidFill>
                  <a:schemeClr val="bg1"/>
                </a:solidFill>
              </a:rPr>
              <a:t>Respondents prefer purchasing energy drinks from supermarkets, with 4494 indicating this as their preferred purchase location.</a:t>
            </a:r>
          </a:p>
        </p:txBody>
      </p:sp>
    </p:spTree>
    <p:extLst>
      <p:ext uri="{BB962C8B-B14F-4D97-AF65-F5344CB8AC3E}">
        <p14:creationId xmlns:p14="http://schemas.microsoft.com/office/powerpoint/2010/main" val="8008506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FF535F-B0D7-0B70-4DC8-9DF0CA6B991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5EB45139-8B35-2E43-67E0-8C2856AF48CC}"/>
              </a:ext>
            </a:extLst>
          </p:cNvPr>
          <p:cNvSpPr>
            <a:spLocks noGrp="1"/>
          </p:cNvSpPr>
          <p:nvPr>
            <p:ph type="title"/>
          </p:nvPr>
        </p:nvSpPr>
        <p:spPr>
          <a:xfrm>
            <a:off x="369955" y="765912"/>
            <a:ext cx="11576736" cy="400742"/>
          </a:xfrm>
        </p:spPr>
        <p:txBody>
          <a:bodyPr>
            <a:normAutofit fontScale="90000"/>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WHAT ARE THE TYPICAL CONSUMPTION SITUATIONS FOR ENERGY </a:t>
            </a:r>
            <a:br>
              <a:rPr lang="en-US" sz="2400" b="1" dirty="0">
                <a:solidFill>
                  <a:schemeClr val="bg1"/>
                </a:solidFill>
                <a:effectLst>
                  <a:outerShdw blurRad="38100" dist="38100" dir="2700000" algn="tl">
                    <a:srgbClr val="000000">
                      <a:alpha val="43137"/>
                    </a:srgbClr>
                  </a:outerShdw>
                </a:effectLst>
              </a:rPr>
            </a:br>
            <a:r>
              <a:rPr lang="en-US" sz="2400" b="1" dirty="0">
                <a:solidFill>
                  <a:schemeClr val="bg1"/>
                </a:solidFill>
                <a:effectLst>
                  <a:outerShdw blurRad="38100" dist="38100" dir="2700000" algn="tl">
                    <a:srgbClr val="000000">
                      <a:alpha val="43137"/>
                    </a:srgbClr>
                  </a:outerShdw>
                </a:effectLst>
              </a:rPr>
              <a:t>DRINKS AMONG RESPONDENTS?</a:t>
            </a:r>
          </a:p>
        </p:txBody>
      </p:sp>
      <p:sp>
        <p:nvSpPr>
          <p:cNvPr id="5" name="Rectangle: Rounded Corners 4">
            <a:extLst>
              <a:ext uri="{FF2B5EF4-FFF2-40B4-BE49-F238E27FC236}">
                <a16:creationId xmlns:a16="http://schemas.microsoft.com/office/drawing/2014/main" id="{00020DD4-734C-34BC-C257-9277353FD6A4}"/>
              </a:ext>
            </a:extLst>
          </p:cNvPr>
          <p:cNvSpPr/>
          <p:nvPr/>
        </p:nvSpPr>
        <p:spPr>
          <a:xfrm>
            <a:off x="369956" y="592867"/>
            <a:ext cx="8167688" cy="70362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6" name="Chart 5">
            <a:extLst>
              <a:ext uri="{FF2B5EF4-FFF2-40B4-BE49-F238E27FC236}">
                <a16:creationId xmlns:a16="http://schemas.microsoft.com/office/drawing/2014/main" id="{A8126C90-ED87-D0E1-FEB6-8897024CAADB}"/>
              </a:ext>
            </a:extLst>
          </p:cNvPr>
          <p:cNvGraphicFramePr>
            <a:graphicFrameLocks/>
          </p:cNvGraphicFramePr>
          <p:nvPr>
            <p:extLst>
              <p:ext uri="{D42A27DB-BD31-4B8C-83A1-F6EECF244321}">
                <p14:modId xmlns:p14="http://schemas.microsoft.com/office/powerpoint/2010/main" val="2991648086"/>
              </p:ext>
            </p:extLst>
          </p:nvPr>
        </p:nvGraphicFramePr>
        <p:xfrm>
          <a:off x="573438" y="2386739"/>
          <a:ext cx="7793462" cy="4106134"/>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28BDD27A-9C92-7928-5D9D-4B39F64EDB85}"/>
              </a:ext>
            </a:extLst>
          </p:cNvPr>
          <p:cNvSpPr/>
          <p:nvPr/>
        </p:nvSpPr>
        <p:spPr>
          <a:xfrm>
            <a:off x="356462" y="2262753"/>
            <a:ext cx="8167688" cy="432848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899C4C32-C5E8-D959-2DB6-FCDB41CB56F2}"/>
              </a:ext>
            </a:extLst>
          </p:cNvPr>
          <p:cNvSpPr/>
          <p:nvPr/>
        </p:nvSpPr>
        <p:spPr>
          <a:xfrm>
            <a:off x="369955" y="1394847"/>
            <a:ext cx="8167688" cy="76954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D83EADA6-8394-5ACA-BBE4-1EF5F1553764}"/>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57EA3D78-3341-0B36-B6C8-9AB37BFAA465}"/>
              </a:ext>
            </a:extLst>
          </p:cNvPr>
          <p:cNvSpPr txBox="1"/>
          <p:nvPr/>
        </p:nvSpPr>
        <p:spPr>
          <a:xfrm>
            <a:off x="3766087" y="14643"/>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PURCHASE BEHAVIOR</a:t>
            </a:r>
            <a:endParaRPr lang="en-US" sz="3200" b="1" dirty="0">
              <a:solidFill>
                <a:schemeClr val="bg1"/>
              </a:solidFill>
            </a:endParaRPr>
          </a:p>
        </p:txBody>
      </p:sp>
      <p:sp>
        <p:nvSpPr>
          <p:cNvPr id="11" name="TextBox 10">
            <a:extLst>
              <a:ext uri="{FF2B5EF4-FFF2-40B4-BE49-F238E27FC236}">
                <a16:creationId xmlns:a16="http://schemas.microsoft.com/office/drawing/2014/main" id="{923CAD0C-07DF-17E3-6986-36823887D7D4}"/>
              </a:ext>
            </a:extLst>
          </p:cNvPr>
          <p:cNvSpPr txBox="1"/>
          <p:nvPr/>
        </p:nvSpPr>
        <p:spPr>
          <a:xfrm>
            <a:off x="356461" y="1441941"/>
            <a:ext cx="8181181" cy="646331"/>
          </a:xfrm>
          <a:prstGeom prst="rect">
            <a:avLst/>
          </a:prstGeom>
          <a:noFill/>
        </p:spPr>
        <p:txBody>
          <a:bodyPr wrap="square">
            <a:spAutoFit/>
          </a:bodyPr>
          <a:lstStyle/>
          <a:p>
            <a:r>
              <a:rPr lang="en-US" dirty="0">
                <a:solidFill>
                  <a:schemeClr val="bg1"/>
                </a:solidFill>
              </a:rPr>
              <a:t>Individuals consume energy drinks during work, study, or exercise, frequently before physical activity to enhance their energy levels.</a:t>
            </a:r>
          </a:p>
        </p:txBody>
      </p:sp>
    </p:spTree>
    <p:extLst>
      <p:ext uri="{BB962C8B-B14F-4D97-AF65-F5344CB8AC3E}">
        <p14:creationId xmlns:p14="http://schemas.microsoft.com/office/powerpoint/2010/main" val="1319280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9B0453-2984-C250-F4CE-65988763178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9383F9CE-F7B7-EC34-EE04-C911191A431B}"/>
              </a:ext>
            </a:extLst>
          </p:cNvPr>
          <p:cNvSpPr>
            <a:spLocks noGrp="1"/>
          </p:cNvSpPr>
          <p:nvPr>
            <p:ph type="title"/>
          </p:nvPr>
        </p:nvSpPr>
        <p:spPr>
          <a:xfrm>
            <a:off x="418952" y="832497"/>
            <a:ext cx="8601062" cy="710200"/>
          </a:xfrm>
        </p:spPr>
        <p:txBody>
          <a:bodyPr>
            <a:noAutofit/>
          </a:bodyPr>
          <a:lstStyle/>
          <a:p>
            <a:pPr marL="403225" indent="-403225">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WHAT FACTORS INFLUENCE RESPONDENTS' PURCHASE DECISIONS, SUCH AS PRICE RANGE AND LIMITED EDITION PACKAGING?</a:t>
            </a:r>
            <a:br>
              <a:rPr lang="en-US" sz="2400" b="1" dirty="0">
                <a:solidFill>
                  <a:schemeClr val="bg1"/>
                </a:solidFill>
                <a:effectLst>
                  <a:outerShdw blurRad="38100" dist="38100" dir="2700000" algn="tl">
                    <a:srgbClr val="000000">
                      <a:alpha val="43137"/>
                    </a:srgbClr>
                  </a:outerShdw>
                </a:effectLst>
              </a:rPr>
            </a:br>
            <a:endParaRPr lang="en-US" sz="2400" b="1" dirty="0">
              <a:solidFill>
                <a:schemeClr val="bg1"/>
              </a:solidFill>
              <a:effectLst>
                <a:outerShdw blurRad="38100" dist="38100" dir="2700000" algn="tl">
                  <a:srgbClr val="000000">
                    <a:alpha val="43137"/>
                  </a:srgbClr>
                </a:outerShdw>
              </a:effectLst>
            </a:endParaRPr>
          </a:p>
        </p:txBody>
      </p:sp>
      <p:sp>
        <p:nvSpPr>
          <p:cNvPr id="5" name="Rectangle: Rounded Corners 4">
            <a:extLst>
              <a:ext uri="{FF2B5EF4-FFF2-40B4-BE49-F238E27FC236}">
                <a16:creationId xmlns:a16="http://schemas.microsoft.com/office/drawing/2014/main" id="{98773D73-6604-8613-C91B-53798FFB6CE3}"/>
              </a:ext>
            </a:extLst>
          </p:cNvPr>
          <p:cNvSpPr/>
          <p:nvPr/>
        </p:nvSpPr>
        <p:spPr>
          <a:xfrm>
            <a:off x="418952" y="631097"/>
            <a:ext cx="8601062" cy="7102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6" name="Chart 5">
            <a:extLst>
              <a:ext uri="{FF2B5EF4-FFF2-40B4-BE49-F238E27FC236}">
                <a16:creationId xmlns:a16="http://schemas.microsoft.com/office/drawing/2014/main" id="{D49D7DC0-85BF-6067-CA3D-E0D5E8EFDF85}"/>
              </a:ext>
            </a:extLst>
          </p:cNvPr>
          <p:cNvGraphicFramePr>
            <a:graphicFrameLocks/>
          </p:cNvGraphicFramePr>
          <p:nvPr>
            <p:extLst>
              <p:ext uri="{D42A27DB-BD31-4B8C-83A1-F6EECF244321}">
                <p14:modId xmlns:p14="http://schemas.microsoft.com/office/powerpoint/2010/main" val="192815941"/>
              </p:ext>
            </p:extLst>
          </p:nvPr>
        </p:nvGraphicFramePr>
        <p:xfrm>
          <a:off x="775413" y="2601151"/>
          <a:ext cx="6511237" cy="3990082"/>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35F5D56C-4BB5-16A5-42B8-8F91D9590BA7}"/>
              </a:ext>
            </a:extLst>
          </p:cNvPr>
          <p:cNvSpPr/>
          <p:nvPr/>
        </p:nvSpPr>
        <p:spPr>
          <a:xfrm>
            <a:off x="356462" y="2601151"/>
            <a:ext cx="8167688" cy="399008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ECCFB686-65BB-0AD2-81D0-30D9497732D1}"/>
              </a:ext>
            </a:extLst>
          </p:cNvPr>
          <p:cNvSpPr/>
          <p:nvPr/>
        </p:nvSpPr>
        <p:spPr>
          <a:xfrm>
            <a:off x="418951" y="1518614"/>
            <a:ext cx="8105199" cy="88833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6E286917-A92D-598B-EB3A-A0A8B880B0E0}"/>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08B1E407-AEB5-AE03-15B6-3B86FC573F2F}"/>
              </a:ext>
            </a:extLst>
          </p:cNvPr>
          <p:cNvSpPr txBox="1"/>
          <p:nvPr/>
        </p:nvSpPr>
        <p:spPr>
          <a:xfrm>
            <a:off x="3766087" y="14643"/>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PURCHASE BEHAVIOR</a:t>
            </a:r>
            <a:endParaRPr lang="en-US" sz="3200" b="1" dirty="0">
              <a:solidFill>
                <a:schemeClr val="bg1"/>
              </a:solidFill>
            </a:endParaRPr>
          </a:p>
        </p:txBody>
      </p:sp>
      <p:sp>
        <p:nvSpPr>
          <p:cNvPr id="11" name="TextBox 10">
            <a:extLst>
              <a:ext uri="{FF2B5EF4-FFF2-40B4-BE49-F238E27FC236}">
                <a16:creationId xmlns:a16="http://schemas.microsoft.com/office/drawing/2014/main" id="{EC58E7CD-44D0-3733-D97F-F657761E1483}"/>
              </a:ext>
            </a:extLst>
          </p:cNvPr>
          <p:cNvSpPr txBox="1"/>
          <p:nvPr/>
        </p:nvSpPr>
        <p:spPr>
          <a:xfrm>
            <a:off x="418950" y="1590798"/>
            <a:ext cx="8105198" cy="646331"/>
          </a:xfrm>
          <a:prstGeom prst="rect">
            <a:avLst/>
          </a:prstGeom>
          <a:noFill/>
        </p:spPr>
        <p:txBody>
          <a:bodyPr wrap="square">
            <a:spAutoFit/>
          </a:bodyPr>
          <a:lstStyle/>
          <a:p>
            <a:pPr algn="just"/>
            <a:r>
              <a:rPr lang="en-US" sz="1800" dirty="0">
                <a:solidFill>
                  <a:schemeClr val="bg1"/>
                </a:solidFill>
              </a:rPr>
              <a:t>1- Price range significantly influences purchase decisions, with a majority falling within the 50 - 99 and 100 - 150 ranges. </a:t>
            </a:r>
          </a:p>
        </p:txBody>
      </p:sp>
    </p:spTree>
    <p:extLst>
      <p:ext uri="{BB962C8B-B14F-4D97-AF65-F5344CB8AC3E}">
        <p14:creationId xmlns:p14="http://schemas.microsoft.com/office/powerpoint/2010/main" val="3595731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005563-0CB2-531F-2031-770CC5481AA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2DE1E381-255C-5AA4-650F-2367E766932F}"/>
              </a:ext>
            </a:extLst>
          </p:cNvPr>
          <p:cNvSpPr>
            <a:spLocks noGrp="1"/>
          </p:cNvSpPr>
          <p:nvPr>
            <p:ph type="title"/>
          </p:nvPr>
        </p:nvSpPr>
        <p:spPr>
          <a:xfrm>
            <a:off x="728420" y="272867"/>
            <a:ext cx="8043621" cy="1059987"/>
          </a:xfrm>
        </p:spPr>
        <p:txBody>
          <a:bodyPr>
            <a:normAutofit/>
          </a:bodyPr>
          <a:lstStyle/>
          <a:p>
            <a:r>
              <a:rPr lang="en-US" sz="2800" b="1" dirty="0">
                <a:solidFill>
                  <a:schemeClr val="bg1"/>
                </a:solidFill>
                <a:effectLst>
                  <a:outerShdw blurRad="38100" dist="38100" dir="2700000" algn="tl">
                    <a:srgbClr val="000000">
                      <a:alpha val="43137"/>
                    </a:srgbClr>
                  </a:outerShdw>
                </a:effectLst>
                <a:latin typeface="+mn-lt"/>
              </a:rPr>
              <a:t>CODEX A: LEADING GERMAN BEVERAG COMPANY</a:t>
            </a:r>
          </a:p>
        </p:txBody>
      </p:sp>
      <p:sp>
        <p:nvSpPr>
          <p:cNvPr id="3" name="Content Placeholder 2">
            <a:extLst>
              <a:ext uri="{FF2B5EF4-FFF2-40B4-BE49-F238E27FC236}">
                <a16:creationId xmlns:a16="http://schemas.microsoft.com/office/drawing/2014/main" id="{A2C70204-D791-9622-C56C-608940348752}"/>
              </a:ext>
            </a:extLst>
          </p:cNvPr>
          <p:cNvSpPr>
            <a:spLocks noGrp="1"/>
          </p:cNvSpPr>
          <p:nvPr>
            <p:ph idx="1"/>
          </p:nvPr>
        </p:nvSpPr>
        <p:spPr>
          <a:xfrm>
            <a:off x="418952" y="2138766"/>
            <a:ext cx="8477075" cy="4064053"/>
          </a:xfrm>
        </p:spPr>
        <p:txBody>
          <a:bodyPr>
            <a:normAutofit/>
          </a:bodyPr>
          <a:lstStyle/>
          <a:p>
            <a:r>
              <a:rPr lang="en-US" sz="2400" dirty="0">
                <a:solidFill>
                  <a:schemeClr val="bg1"/>
                </a:solidFill>
              </a:rPr>
              <a:t>Codex A is a well-known German beverage company.  </a:t>
            </a:r>
          </a:p>
          <a:p>
            <a:r>
              <a:rPr lang="en-US" sz="2400" dirty="0">
                <a:solidFill>
                  <a:schemeClr val="bg1"/>
                </a:solidFill>
              </a:rPr>
              <a:t>It specializes in crafting energy drinks.  </a:t>
            </a:r>
          </a:p>
          <a:p>
            <a:r>
              <a:rPr lang="en-US" sz="2400" dirty="0">
                <a:solidFill>
                  <a:schemeClr val="bg1"/>
                </a:solidFill>
              </a:rPr>
              <a:t>The company has a strong presence in the energy drink market.  </a:t>
            </a:r>
          </a:p>
          <a:p>
            <a:r>
              <a:rPr lang="en-US" sz="2400" dirty="0">
                <a:solidFill>
                  <a:schemeClr val="bg1"/>
                </a:solidFill>
              </a:rPr>
              <a:t>It is recognized for its innovative &amp; high-quality product formulations.  </a:t>
            </a:r>
          </a:p>
          <a:p>
            <a:r>
              <a:rPr lang="en-US" sz="2400" dirty="0">
                <a:solidFill>
                  <a:schemeClr val="bg1"/>
                </a:solidFill>
              </a:rPr>
              <a:t>Codex A secures a substantial market share through strategic marketing initiatives.  </a:t>
            </a:r>
          </a:p>
          <a:p>
            <a:r>
              <a:rPr lang="en-US" sz="2400" dirty="0">
                <a:solidFill>
                  <a:schemeClr val="bg1"/>
                </a:solidFill>
              </a:rPr>
              <a:t>The company flourishes in the competitive beverage industry.</a:t>
            </a:r>
          </a:p>
        </p:txBody>
      </p:sp>
      <p:sp>
        <p:nvSpPr>
          <p:cNvPr id="5" name="Rectangle: Rounded Corners 4">
            <a:extLst>
              <a:ext uri="{FF2B5EF4-FFF2-40B4-BE49-F238E27FC236}">
                <a16:creationId xmlns:a16="http://schemas.microsoft.com/office/drawing/2014/main" id="{8DBF5B36-6549-2A87-F59A-311C20BACD6F}"/>
              </a:ext>
            </a:extLst>
          </p:cNvPr>
          <p:cNvSpPr/>
          <p:nvPr/>
        </p:nvSpPr>
        <p:spPr>
          <a:xfrm>
            <a:off x="418952" y="266765"/>
            <a:ext cx="8167607" cy="105998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6" name="Rectangle: Rounded Corners 5">
            <a:extLst>
              <a:ext uri="{FF2B5EF4-FFF2-40B4-BE49-F238E27FC236}">
                <a16:creationId xmlns:a16="http://schemas.microsoft.com/office/drawing/2014/main" id="{902FEF74-EB2B-FC9E-C10E-BE02B485011B}"/>
              </a:ext>
            </a:extLst>
          </p:cNvPr>
          <p:cNvSpPr/>
          <p:nvPr/>
        </p:nvSpPr>
        <p:spPr>
          <a:xfrm>
            <a:off x="418952" y="1715168"/>
            <a:ext cx="8167607" cy="419670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262529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7BDD43-B016-A18C-0201-2750FB459EE0}"/>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91904BFA-6395-D975-EC12-3291B180810A}"/>
              </a:ext>
            </a:extLst>
          </p:cNvPr>
          <p:cNvGraphicFramePr>
            <a:graphicFrameLocks/>
          </p:cNvGraphicFramePr>
          <p:nvPr>
            <p:extLst>
              <p:ext uri="{D42A27DB-BD31-4B8C-83A1-F6EECF244321}">
                <p14:modId xmlns:p14="http://schemas.microsoft.com/office/powerpoint/2010/main" val="2625340011"/>
              </p:ext>
            </p:extLst>
          </p:nvPr>
        </p:nvGraphicFramePr>
        <p:xfrm>
          <a:off x="838201" y="1999281"/>
          <a:ext cx="7034938" cy="4591951"/>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CE4C1A72-9910-9000-AB8D-B15C3C0917FA}"/>
              </a:ext>
            </a:extLst>
          </p:cNvPr>
          <p:cNvSpPr/>
          <p:nvPr/>
        </p:nvSpPr>
        <p:spPr>
          <a:xfrm>
            <a:off x="356462" y="1999282"/>
            <a:ext cx="8167688" cy="459195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4E4877E0-BDA6-54F3-FCEC-BA5E059DBB36}"/>
              </a:ext>
            </a:extLst>
          </p:cNvPr>
          <p:cNvSpPr/>
          <p:nvPr/>
        </p:nvSpPr>
        <p:spPr>
          <a:xfrm>
            <a:off x="418952" y="875754"/>
            <a:ext cx="8105199" cy="88833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E307C5FD-034B-1AB5-77D1-93A81D2718E5}"/>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F41201AE-5A09-FB8E-C707-95D4F15FC100}"/>
              </a:ext>
            </a:extLst>
          </p:cNvPr>
          <p:cNvSpPr txBox="1"/>
          <p:nvPr/>
        </p:nvSpPr>
        <p:spPr>
          <a:xfrm>
            <a:off x="3766087" y="14643"/>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PURCHASE BEHAVIOR</a:t>
            </a:r>
            <a:endParaRPr lang="en-US" sz="3200" b="1" dirty="0">
              <a:solidFill>
                <a:schemeClr val="bg1"/>
              </a:solidFill>
            </a:endParaRPr>
          </a:p>
        </p:txBody>
      </p:sp>
      <p:sp>
        <p:nvSpPr>
          <p:cNvPr id="11" name="TextBox 10">
            <a:extLst>
              <a:ext uri="{FF2B5EF4-FFF2-40B4-BE49-F238E27FC236}">
                <a16:creationId xmlns:a16="http://schemas.microsoft.com/office/drawing/2014/main" id="{8856CECF-30BE-9844-4480-38D868E106B7}"/>
              </a:ext>
            </a:extLst>
          </p:cNvPr>
          <p:cNvSpPr txBox="1"/>
          <p:nvPr/>
        </p:nvSpPr>
        <p:spPr>
          <a:xfrm>
            <a:off x="418951" y="969676"/>
            <a:ext cx="7928635" cy="646331"/>
          </a:xfrm>
          <a:prstGeom prst="rect">
            <a:avLst/>
          </a:prstGeom>
          <a:noFill/>
        </p:spPr>
        <p:txBody>
          <a:bodyPr wrap="square">
            <a:spAutoFit/>
          </a:bodyPr>
          <a:lstStyle/>
          <a:p>
            <a:pPr algn="just"/>
            <a:r>
              <a:rPr lang="en-US" sz="1800" dirty="0">
                <a:solidFill>
                  <a:schemeClr val="bg1"/>
                </a:solidFill>
              </a:rPr>
              <a:t>2- Limited edition packaging is also influential, with a notable preference among respondents.</a:t>
            </a:r>
          </a:p>
        </p:txBody>
      </p:sp>
    </p:spTree>
    <p:extLst>
      <p:ext uri="{BB962C8B-B14F-4D97-AF65-F5344CB8AC3E}">
        <p14:creationId xmlns:p14="http://schemas.microsoft.com/office/powerpoint/2010/main" val="14172720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ABB50D-4CCE-5E37-FE79-4136282D77A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7148E139-4FEA-5E14-1198-460F3A0FB227}"/>
              </a:ext>
            </a:extLst>
          </p:cNvPr>
          <p:cNvSpPr>
            <a:spLocks noGrp="1"/>
          </p:cNvSpPr>
          <p:nvPr>
            <p:ph type="title"/>
          </p:nvPr>
        </p:nvSpPr>
        <p:spPr>
          <a:xfrm>
            <a:off x="333503" y="846882"/>
            <a:ext cx="8461577" cy="352782"/>
          </a:xfrm>
        </p:spPr>
        <p:txBody>
          <a:bodyPr>
            <a:noAutofit/>
          </a:bodyPr>
          <a:lstStyle/>
          <a:p>
            <a:pPr marL="342900" indent="-342900">
              <a:buFont typeface="Wingdings" panose="05000000000000000000" pitchFamily="2" charset="2"/>
              <a:buChar char="v"/>
            </a:pPr>
            <a:r>
              <a:rPr lang="en-US" sz="2000" b="1" dirty="0">
                <a:solidFill>
                  <a:schemeClr val="bg1"/>
                </a:solidFill>
                <a:effectLst>
                  <a:outerShdw blurRad="38100" dist="38100" dir="2700000" algn="tl">
                    <a:srgbClr val="000000">
                      <a:alpha val="43137"/>
                    </a:srgbClr>
                  </a:outerShdw>
                </a:effectLst>
                <a:latin typeface="+mn-lt"/>
              </a:rPr>
              <a:t>WHICH AREA OF BUSINESS SHOULD WE FOCUS MORE ON OUR PRODUCT DEVELOPMENT? (BRANDING/TASTE/AVAILABILITY)</a:t>
            </a:r>
          </a:p>
        </p:txBody>
      </p:sp>
      <p:sp>
        <p:nvSpPr>
          <p:cNvPr id="5" name="Rectangle: Rounded Corners 4">
            <a:extLst>
              <a:ext uri="{FF2B5EF4-FFF2-40B4-BE49-F238E27FC236}">
                <a16:creationId xmlns:a16="http://schemas.microsoft.com/office/drawing/2014/main" id="{474E4F65-C6E0-A37D-379E-B59EE0FBE014}"/>
              </a:ext>
            </a:extLst>
          </p:cNvPr>
          <p:cNvSpPr/>
          <p:nvPr/>
        </p:nvSpPr>
        <p:spPr>
          <a:xfrm>
            <a:off x="418951" y="655180"/>
            <a:ext cx="8105199" cy="72087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6" name="Chart 5">
            <a:extLst>
              <a:ext uri="{FF2B5EF4-FFF2-40B4-BE49-F238E27FC236}">
                <a16:creationId xmlns:a16="http://schemas.microsoft.com/office/drawing/2014/main" id="{3AFB5E70-F85C-F719-6BD0-01EF06B4FBB4}"/>
              </a:ext>
            </a:extLst>
          </p:cNvPr>
          <p:cNvGraphicFramePr>
            <a:graphicFrameLocks/>
          </p:cNvGraphicFramePr>
          <p:nvPr>
            <p:extLst>
              <p:ext uri="{D42A27DB-BD31-4B8C-83A1-F6EECF244321}">
                <p14:modId xmlns:p14="http://schemas.microsoft.com/office/powerpoint/2010/main" val="148816237"/>
              </p:ext>
            </p:extLst>
          </p:nvPr>
        </p:nvGraphicFramePr>
        <p:xfrm>
          <a:off x="604434" y="2712202"/>
          <a:ext cx="7919716" cy="4297485"/>
        </p:xfrm>
        <a:graphic>
          <a:graphicData uri="http://schemas.openxmlformats.org/drawingml/2006/chart">
            <c:chart xmlns:c="http://schemas.openxmlformats.org/drawingml/2006/chart" xmlns:r="http://schemas.openxmlformats.org/officeDocument/2006/relationships" r:id="rId4"/>
          </a:graphicData>
        </a:graphic>
      </p:graphicFrame>
      <p:sp>
        <p:nvSpPr>
          <p:cNvPr id="3" name="Rectangle: Rounded Corners 2">
            <a:extLst>
              <a:ext uri="{FF2B5EF4-FFF2-40B4-BE49-F238E27FC236}">
                <a16:creationId xmlns:a16="http://schemas.microsoft.com/office/drawing/2014/main" id="{06ECEF5B-8069-FB12-8308-A72623B568FE}"/>
              </a:ext>
            </a:extLst>
          </p:cNvPr>
          <p:cNvSpPr/>
          <p:nvPr/>
        </p:nvSpPr>
        <p:spPr>
          <a:xfrm>
            <a:off x="418951" y="2712202"/>
            <a:ext cx="8105199" cy="387903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Rectangle: Rounded Corners 6">
            <a:extLst>
              <a:ext uri="{FF2B5EF4-FFF2-40B4-BE49-F238E27FC236}">
                <a16:creationId xmlns:a16="http://schemas.microsoft.com/office/drawing/2014/main" id="{F0988D7E-C70F-E4FF-1F0B-4B418FD59C53}"/>
              </a:ext>
            </a:extLst>
          </p:cNvPr>
          <p:cNvSpPr/>
          <p:nvPr/>
        </p:nvSpPr>
        <p:spPr>
          <a:xfrm>
            <a:off x="418951" y="1504884"/>
            <a:ext cx="8105199" cy="1068598"/>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8FB76B3D-0AE8-5709-01E1-DB357907035A}"/>
              </a:ext>
            </a:extLst>
          </p:cNvPr>
          <p:cNvSpPr/>
          <p:nvPr/>
        </p:nvSpPr>
        <p:spPr>
          <a:xfrm>
            <a:off x="3766087" y="54496"/>
            <a:ext cx="4581500"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TextBox 9">
            <a:extLst>
              <a:ext uri="{FF2B5EF4-FFF2-40B4-BE49-F238E27FC236}">
                <a16:creationId xmlns:a16="http://schemas.microsoft.com/office/drawing/2014/main" id="{BDDB05EC-B8AB-4947-9F18-C8A36B854F4D}"/>
              </a:ext>
            </a:extLst>
          </p:cNvPr>
          <p:cNvSpPr txBox="1"/>
          <p:nvPr/>
        </p:nvSpPr>
        <p:spPr>
          <a:xfrm>
            <a:off x="3766087" y="19613"/>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PRODUCT DEVELOPMENT</a:t>
            </a:r>
            <a:endParaRPr lang="en-US" sz="3200" b="1" dirty="0">
              <a:solidFill>
                <a:schemeClr val="bg1"/>
              </a:solidFill>
            </a:endParaRPr>
          </a:p>
        </p:txBody>
      </p:sp>
      <p:sp>
        <p:nvSpPr>
          <p:cNvPr id="12" name="TextBox 11">
            <a:extLst>
              <a:ext uri="{FF2B5EF4-FFF2-40B4-BE49-F238E27FC236}">
                <a16:creationId xmlns:a16="http://schemas.microsoft.com/office/drawing/2014/main" id="{E1C6DD89-8334-A847-67A6-75DCCCD2927D}"/>
              </a:ext>
            </a:extLst>
          </p:cNvPr>
          <p:cNvSpPr txBox="1"/>
          <p:nvPr/>
        </p:nvSpPr>
        <p:spPr>
          <a:xfrm>
            <a:off x="418950" y="1514774"/>
            <a:ext cx="8105199" cy="923330"/>
          </a:xfrm>
          <a:prstGeom prst="rect">
            <a:avLst/>
          </a:prstGeom>
          <a:noFill/>
        </p:spPr>
        <p:txBody>
          <a:bodyPr wrap="square">
            <a:spAutoFit/>
          </a:bodyPr>
          <a:lstStyle/>
          <a:p>
            <a:r>
              <a:rPr lang="en-US" dirty="0">
                <a:solidFill>
                  <a:schemeClr val="bg1"/>
                </a:solidFill>
              </a:rPr>
              <a:t>Based on the data, prioritizing the enhancement of brand reputation and availability could be essential for product development, as these factors have the highest count among those influencing consumer preferences for </a:t>
            </a:r>
            <a:r>
              <a:rPr lang="en-US" dirty="0" err="1">
                <a:solidFill>
                  <a:schemeClr val="bg1"/>
                </a:solidFill>
              </a:rPr>
              <a:t>CodeX</a:t>
            </a:r>
            <a:r>
              <a:rPr lang="en-US" dirty="0">
                <a:solidFill>
                  <a:schemeClr val="bg1"/>
                </a:solidFill>
              </a:rPr>
              <a:t>.</a:t>
            </a:r>
          </a:p>
        </p:txBody>
      </p:sp>
    </p:spTree>
    <p:extLst>
      <p:ext uri="{BB962C8B-B14F-4D97-AF65-F5344CB8AC3E}">
        <p14:creationId xmlns:p14="http://schemas.microsoft.com/office/powerpoint/2010/main" val="18408491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7D662DB-49C3-8CAC-9BE4-08935FF26494}"/>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DF4A6FE6-4DFE-DC88-9D0A-BD381AEB8848}"/>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graphicFrame>
        <p:nvGraphicFramePr>
          <p:cNvPr id="6" name="Chart 5">
            <a:extLst>
              <a:ext uri="{FF2B5EF4-FFF2-40B4-BE49-F238E27FC236}">
                <a16:creationId xmlns:a16="http://schemas.microsoft.com/office/drawing/2014/main" id="{A9F73AE9-934D-AFB2-2BD5-EBFB45FA7058}"/>
              </a:ext>
            </a:extLst>
          </p:cNvPr>
          <p:cNvGraphicFramePr>
            <a:graphicFrameLocks/>
          </p:cNvGraphicFramePr>
          <p:nvPr>
            <p:extLst>
              <p:ext uri="{D42A27DB-BD31-4B8C-83A1-F6EECF244321}">
                <p14:modId xmlns:p14="http://schemas.microsoft.com/office/powerpoint/2010/main" val="1647876959"/>
              </p:ext>
            </p:extLst>
          </p:nvPr>
        </p:nvGraphicFramePr>
        <p:xfrm>
          <a:off x="580125" y="1154281"/>
          <a:ext cx="7767462" cy="5436951"/>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79369C63-FFF3-22C7-EEB2-6CC39BBDA5C0}"/>
              </a:ext>
            </a:extLst>
          </p:cNvPr>
          <p:cNvSpPr/>
          <p:nvPr/>
        </p:nvSpPr>
        <p:spPr>
          <a:xfrm>
            <a:off x="356462" y="1154282"/>
            <a:ext cx="8167688" cy="543695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655431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F50D7B-6F2D-24A5-5A72-F7F4B76F7A32}"/>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6490AB42-5B3A-EFA6-74F7-BE17CA5A8965}"/>
              </a:ext>
            </a:extLst>
          </p:cNvPr>
          <p:cNvGraphicFramePr>
            <a:graphicFrameLocks/>
          </p:cNvGraphicFramePr>
          <p:nvPr>
            <p:extLst>
              <p:ext uri="{D42A27DB-BD31-4B8C-83A1-F6EECF244321}">
                <p14:modId xmlns:p14="http://schemas.microsoft.com/office/powerpoint/2010/main" val="762361492"/>
              </p:ext>
            </p:extLst>
          </p:nvPr>
        </p:nvGraphicFramePr>
        <p:xfrm>
          <a:off x="542441" y="1394847"/>
          <a:ext cx="7909409" cy="5021451"/>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86AFF85F-78F8-1F7C-EB7C-1207317A7A88}"/>
              </a:ext>
            </a:extLst>
          </p:cNvPr>
          <p:cNvSpPr/>
          <p:nvPr/>
        </p:nvSpPr>
        <p:spPr>
          <a:xfrm>
            <a:off x="356462" y="1177871"/>
            <a:ext cx="8167688" cy="540890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E882E4D0-33AE-0763-2528-DD57B2B446D1}"/>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31284953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7EDDA8-3362-BB27-3ABF-8FE9DBF37807}"/>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EA274A9E-9337-C3E6-838C-6E6529E2443E}"/>
              </a:ext>
            </a:extLst>
          </p:cNvPr>
          <p:cNvGraphicFramePr>
            <a:graphicFrameLocks/>
          </p:cNvGraphicFramePr>
          <p:nvPr>
            <p:extLst>
              <p:ext uri="{D42A27DB-BD31-4B8C-83A1-F6EECF244321}">
                <p14:modId xmlns:p14="http://schemas.microsoft.com/office/powerpoint/2010/main" val="1447251818"/>
              </p:ext>
            </p:extLst>
          </p:nvPr>
        </p:nvGraphicFramePr>
        <p:xfrm>
          <a:off x="604435" y="1317356"/>
          <a:ext cx="7578670" cy="5098942"/>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9F28A886-AA97-0CC4-BAFA-46B43FEE3441}"/>
              </a:ext>
            </a:extLst>
          </p:cNvPr>
          <p:cNvSpPr/>
          <p:nvPr/>
        </p:nvSpPr>
        <p:spPr>
          <a:xfrm>
            <a:off x="356462" y="1084881"/>
            <a:ext cx="8167688" cy="545540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270A350E-BF57-718C-E862-C2EAFF6AAE8C}"/>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18421370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6DBA27E-F2B0-DCDC-9CD8-F7C325E1CD9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FFB96CE0-3106-C4D8-21F2-CA8F8AEF161B}"/>
              </a:ext>
            </a:extLst>
          </p:cNvPr>
          <p:cNvGraphicFramePr>
            <a:graphicFrameLocks/>
          </p:cNvGraphicFramePr>
          <p:nvPr>
            <p:extLst>
              <p:ext uri="{D42A27DB-BD31-4B8C-83A1-F6EECF244321}">
                <p14:modId xmlns:p14="http://schemas.microsoft.com/office/powerpoint/2010/main" val="595735299"/>
              </p:ext>
            </p:extLst>
          </p:nvPr>
        </p:nvGraphicFramePr>
        <p:xfrm>
          <a:off x="480447" y="1239865"/>
          <a:ext cx="7867139" cy="5114440"/>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66998956-9CB5-FE56-3270-566ECBB172CD}"/>
              </a:ext>
            </a:extLst>
          </p:cNvPr>
          <p:cNvSpPr/>
          <p:nvPr/>
        </p:nvSpPr>
        <p:spPr>
          <a:xfrm>
            <a:off x="356462" y="1084881"/>
            <a:ext cx="8167688" cy="542440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8FFFF233-B357-9356-9B65-C6DC88CEEB1D}"/>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24734901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CD50C2-6117-0D6F-4344-71E12E4A09F3}"/>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2808A079-0216-CADD-0BDD-E5E0D98B5BE8}"/>
              </a:ext>
            </a:extLst>
          </p:cNvPr>
          <p:cNvGraphicFramePr>
            <a:graphicFrameLocks/>
          </p:cNvGraphicFramePr>
          <p:nvPr>
            <p:extLst>
              <p:ext uri="{D42A27DB-BD31-4B8C-83A1-F6EECF244321}">
                <p14:modId xmlns:p14="http://schemas.microsoft.com/office/powerpoint/2010/main" val="117606477"/>
              </p:ext>
            </p:extLst>
          </p:nvPr>
        </p:nvGraphicFramePr>
        <p:xfrm>
          <a:off x="573436" y="1208869"/>
          <a:ext cx="7808563" cy="5284920"/>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88FC7652-C31D-9031-596E-9236F1030237}"/>
              </a:ext>
            </a:extLst>
          </p:cNvPr>
          <p:cNvSpPr/>
          <p:nvPr/>
        </p:nvSpPr>
        <p:spPr>
          <a:xfrm>
            <a:off x="356462" y="1084880"/>
            <a:ext cx="8167688" cy="540890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EBC90BD8-5BC6-1FBB-499B-5DA93E187F91}"/>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1936035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BBCBFD-EA9C-D10D-AC1D-FEB6BDD9B98A}"/>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D77DAAA0-6623-F742-BD81-11DE31B82F7F}"/>
              </a:ext>
            </a:extLst>
          </p:cNvPr>
          <p:cNvGraphicFramePr>
            <a:graphicFrameLocks/>
          </p:cNvGraphicFramePr>
          <p:nvPr>
            <p:extLst>
              <p:ext uri="{D42A27DB-BD31-4B8C-83A1-F6EECF244321}">
                <p14:modId xmlns:p14="http://schemas.microsoft.com/office/powerpoint/2010/main" val="3992018082"/>
              </p:ext>
            </p:extLst>
          </p:nvPr>
        </p:nvGraphicFramePr>
        <p:xfrm>
          <a:off x="418953" y="1255363"/>
          <a:ext cx="7928634" cy="5114440"/>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A09CE710-898F-A125-094D-3510B7045AA1}"/>
              </a:ext>
            </a:extLst>
          </p:cNvPr>
          <p:cNvSpPr/>
          <p:nvPr/>
        </p:nvSpPr>
        <p:spPr>
          <a:xfrm>
            <a:off x="418954" y="1100380"/>
            <a:ext cx="8105114" cy="537791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5F03B0EB-6C11-70C1-1DC4-B947A4A72CBF}"/>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21802182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E7EE9A-4A07-1F8D-6AF9-959380E4F64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34A84098-4918-01F1-2A79-26263BD8C00F}"/>
              </a:ext>
            </a:extLst>
          </p:cNvPr>
          <p:cNvGraphicFramePr>
            <a:graphicFrameLocks/>
          </p:cNvGraphicFramePr>
          <p:nvPr>
            <p:extLst>
              <p:ext uri="{D42A27DB-BD31-4B8C-83A1-F6EECF244321}">
                <p14:modId xmlns:p14="http://schemas.microsoft.com/office/powerpoint/2010/main" val="2770923114"/>
              </p:ext>
            </p:extLst>
          </p:nvPr>
        </p:nvGraphicFramePr>
        <p:xfrm>
          <a:off x="666428" y="1115879"/>
          <a:ext cx="7681160" cy="5256690"/>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A0B788DE-A414-8DC8-2B10-29DD1B7C2762}"/>
              </a:ext>
            </a:extLst>
          </p:cNvPr>
          <p:cNvSpPr/>
          <p:nvPr/>
        </p:nvSpPr>
        <p:spPr>
          <a:xfrm>
            <a:off x="464949" y="1115879"/>
            <a:ext cx="8167607" cy="545540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04C7CD09-EA33-92E1-8F3E-C0ED04300A78}"/>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41859651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5EA803-384D-1C13-525B-3BC31652639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544E71C4-E19C-77CF-EAE2-E04290DD0B8C}"/>
              </a:ext>
            </a:extLst>
          </p:cNvPr>
          <p:cNvGraphicFramePr>
            <a:graphicFrameLocks/>
          </p:cNvGraphicFramePr>
          <p:nvPr>
            <p:extLst>
              <p:ext uri="{D42A27DB-BD31-4B8C-83A1-F6EECF244321}">
                <p14:modId xmlns:p14="http://schemas.microsoft.com/office/powerpoint/2010/main" val="2509014032"/>
              </p:ext>
            </p:extLst>
          </p:nvPr>
        </p:nvGraphicFramePr>
        <p:xfrm>
          <a:off x="557939" y="1363851"/>
          <a:ext cx="7789648" cy="4974956"/>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31924B3E-5B5F-BED5-3886-50A384B225FE}"/>
              </a:ext>
            </a:extLst>
          </p:cNvPr>
          <p:cNvSpPr/>
          <p:nvPr/>
        </p:nvSpPr>
        <p:spPr>
          <a:xfrm>
            <a:off x="356462" y="1193369"/>
            <a:ext cx="8167688" cy="525669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53E3433C-FB8E-FF6E-5383-AF7552366172}"/>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1477563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3C3AD5-2DFC-72DC-02BE-3FCF3EFA73F2}"/>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Title 1">
            <a:extLst>
              <a:ext uri="{FF2B5EF4-FFF2-40B4-BE49-F238E27FC236}">
                <a16:creationId xmlns:a16="http://schemas.microsoft.com/office/drawing/2014/main" id="{4E463C5A-F401-54C7-15AD-16DDB94C1379}"/>
              </a:ext>
            </a:extLst>
          </p:cNvPr>
          <p:cNvSpPr>
            <a:spLocks noGrp="1"/>
          </p:cNvSpPr>
          <p:nvPr>
            <p:ph type="title"/>
          </p:nvPr>
        </p:nvSpPr>
        <p:spPr>
          <a:xfrm>
            <a:off x="838200" y="365125"/>
            <a:ext cx="10515600" cy="961627"/>
          </a:xfrm>
        </p:spPr>
        <p:txBody>
          <a:bodyPr>
            <a:normAutofit/>
          </a:bodyPr>
          <a:lstStyle/>
          <a:p>
            <a:r>
              <a:rPr lang="en-US" sz="2800" b="1" dirty="0">
                <a:solidFill>
                  <a:schemeClr val="bg1"/>
                </a:solidFill>
                <a:effectLst>
                  <a:outerShdw blurRad="38100" dist="38100" dir="2700000" algn="tl">
                    <a:srgbClr val="000000">
                      <a:alpha val="43137"/>
                    </a:srgbClr>
                  </a:outerShdw>
                </a:effectLst>
                <a:latin typeface="+mn-lt"/>
              </a:rPr>
              <a:t>ABOUT THE PROJECT</a:t>
            </a:r>
          </a:p>
        </p:txBody>
      </p:sp>
      <p:sp>
        <p:nvSpPr>
          <p:cNvPr id="7" name="Content Placeholder 2">
            <a:extLst>
              <a:ext uri="{FF2B5EF4-FFF2-40B4-BE49-F238E27FC236}">
                <a16:creationId xmlns:a16="http://schemas.microsoft.com/office/drawing/2014/main" id="{2DD39A35-09DC-E52C-78E9-A7382D91E855}"/>
              </a:ext>
            </a:extLst>
          </p:cNvPr>
          <p:cNvSpPr>
            <a:spLocks noGrp="1"/>
          </p:cNvSpPr>
          <p:nvPr>
            <p:ph idx="1"/>
          </p:nvPr>
        </p:nvSpPr>
        <p:spPr>
          <a:xfrm>
            <a:off x="418952" y="1735810"/>
            <a:ext cx="8167607" cy="435632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normAutofit fontScale="55000" lnSpcReduction="20000"/>
          </a:bodyPr>
          <a:lstStyle/>
          <a:p>
            <a:pPr marR="0" algn="just">
              <a:lnSpc>
                <a:spcPct val="107000"/>
              </a:lnSpc>
              <a:spcBef>
                <a:spcPts val="0"/>
              </a:spcBef>
              <a:spcAft>
                <a:spcPts val="800"/>
              </a:spcAft>
            </a:pPr>
            <a:r>
              <a:rPr lang="en-US" sz="4400" kern="100" dirty="0" err="1">
                <a:effectLst/>
                <a:latin typeface="Times New Roman" panose="02020603050405020304" pitchFamily="18" charset="0"/>
                <a:ea typeface="Calibri" panose="020F0502020204030204" pitchFamily="34" charset="0"/>
                <a:cs typeface="Times New Roman" panose="02020603050405020304" pitchFamily="18" charset="0"/>
              </a:rPr>
              <a:t>CodeX</a:t>
            </a:r>
            <a:r>
              <a:rPr lang="en-US" sz="4400" kern="100" dirty="0">
                <a:effectLst/>
                <a:latin typeface="Times New Roman" panose="02020603050405020304" pitchFamily="18" charset="0"/>
                <a:ea typeface="Calibri" panose="020F0502020204030204" pitchFamily="34" charset="0"/>
                <a:cs typeface="Times New Roman" panose="02020603050405020304" pitchFamily="18" charset="0"/>
              </a:rPr>
              <a:t> is a German beverage company seeking to establish itself in the Indian market.</a:t>
            </a:r>
            <a:endParaRPr lang="en-US" sz="4400" kern="100" dirty="0">
              <a:effectLst/>
              <a:latin typeface="Calibri" panose="020F0502020204030204" pitchFamily="34" charset="0"/>
              <a:ea typeface="Calibri" panose="020F0502020204030204" pitchFamily="34" charset="0"/>
              <a:cs typeface="Times New Roman" panose="02020603050405020304" pitchFamily="18" charset="0"/>
            </a:endParaRPr>
          </a:p>
          <a:p>
            <a:pPr marR="0" algn="just">
              <a:lnSpc>
                <a:spcPct val="107000"/>
              </a:lnSpc>
              <a:spcBef>
                <a:spcPts val="0"/>
              </a:spcBef>
              <a:spcAft>
                <a:spcPts val="800"/>
              </a:spcAft>
            </a:pPr>
            <a:r>
              <a:rPr lang="en-US" sz="4400" kern="100" dirty="0">
                <a:effectLst/>
                <a:latin typeface="Times New Roman" panose="02020603050405020304" pitchFamily="18" charset="0"/>
                <a:ea typeface="Calibri" panose="020F0502020204030204" pitchFamily="34" charset="0"/>
                <a:cs typeface="Times New Roman" panose="02020603050405020304" pitchFamily="18" charset="0"/>
              </a:rPr>
              <a:t>Several months ago, they introduced their energy drink in 10 cities across India. The Marketing team is tasked with boosting brand awareness, expanding market share, and advancing product development.</a:t>
            </a:r>
            <a:endParaRPr lang="en-US" sz="4400" kern="100" dirty="0">
              <a:effectLst/>
              <a:latin typeface="Calibri" panose="020F0502020204030204" pitchFamily="34" charset="0"/>
              <a:ea typeface="Calibri" panose="020F0502020204030204" pitchFamily="34" charset="0"/>
              <a:cs typeface="Times New Roman" panose="02020603050405020304" pitchFamily="18" charset="0"/>
            </a:endParaRPr>
          </a:p>
          <a:p>
            <a:pPr marR="0" algn="just">
              <a:lnSpc>
                <a:spcPct val="107000"/>
              </a:lnSpc>
              <a:spcBef>
                <a:spcPts val="0"/>
              </a:spcBef>
              <a:spcAft>
                <a:spcPts val="800"/>
              </a:spcAft>
            </a:pPr>
            <a:r>
              <a:rPr lang="en-US" sz="4400" kern="100" dirty="0">
                <a:effectLst/>
                <a:latin typeface="Times New Roman" panose="02020603050405020304" pitchFamily="18" charset="0"/>
                <a:ea typeface="Calibri" panose="020F0502020204030204" pitchFamily="34" charset="0"/>
                <a:cs typeface="Times New Roman" panose="02020603050405020304" pitchFamily="18" charset="0"/>
              </a:rPr>
              <a:t>They conducted a survey in these 10 cities and collected responses from 10,000 participants.</a:t>
            </a:r>
            <a:endParaRPr lang="en-US" sz="4400" kern="100" dirty="0">
              <a:effectLst/>
              <a:latin typeface="Calibri" panose="020F0502020204030204" pitchFamily="34" charset="0"/>
              <a:ea typeface="Calibri" panose="020F0502020204030204" pitchFamily="34" charset="0"/>
              <a:cs typeface="Times New Roman" panose="02020603050405020304" pitchFamily="18" charset="0"/>
            </a:endParaRPr>
          </a:p>
          <a:p>
            <a:pPr marR="0" algn="just">
              <a:lnSpc>
                <a:spcPct val="107000"/>
              </a:lnSpc>
              <a:spcBef>
                <a:spcPts val="0"/>
              </a:spcBef>
              <a:spcAft>
                <a:spcPts val="800"/>
              </a:spcAft>
            </a:pPr>
            <a:r>
              <a:rPr lang="en-US" sz="4400" kern="100" dirty="0">
                <a:effectLst/>
                <a:latin typeface="Times New Roman" panose="02020603050405020304" pitchFamily="18" charset="0"/>
                <a:ea typeface="Calibri" panose="020F0502020204030204" pitchFamily="34" charset="0"/>
                <a:cs typeface="Times New Roman" panose="02020603050405020304" pitchFamily="18" charset="0"/>
              </a:rPr>
              <a:t>As a data analyst, my role is to convert these survey findings into actionable insights that can guide the team's decisions.</a:t>
            </a:r>
            <a:endParaRPr lang="en-US" sz="4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DBC8053C-DA3E-9BE9-667C-D2639D7B48E6}"/>
              </a:ext>
            </a:extLst>
          </p:cNvPr>
          <p:cNvSpPr/>
          <p:nvPr/>
        </p:nvSpPr>
        <p:spPr>
          <a:xfrm>
            <a:off x="418952" y="266765"/>
            <a:ext cx="8167607" cy="105998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742791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BA6421-FF26-327F-D249-3A3E56B1D42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F9D88F01-8AF4-AFE7-C441-B9761B4EF8E2}"/>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7" name="TextBox 6">
            <a:extLst>
              <a:ext uri="{FF2B5EF4-FFF2-40B4-BE49-F238E27FC236}">
                <a16:creationId xmlns:a16="http://schemas.microsoft.com/office/drawing/2014/main" id="{BF155A85-2F72-27B7-4972-45B36D7E84B0}"/>
              </a:ext>
            </a:extLst>
          </p:cNvPr>
          <p:cNvSpPr txBox="1"/>
          <p:nvPr/>
        </p:nvSpPr>
        <p:spPr>
          <a:xfrm>
            <a:off x="579107" y="2803823"/>
            <a:ext cx="7847295" cy="3043205"/>
          </a:xfrm>
          <a:prstGeom prst="rect">
            <a:avLst/>
          </a:prstGeom>
          <a:noFill/>
        </p:spPr>
        <p:txBody>
          <a:bodyPr wrap="square">
            <a:spAutoFit/>
          </a:bodyPr>
          <a:lstStyle/>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Based on the analysis, a substantial number of </a:t>
            </a:r>
            <a:r>
              <a:rPr lang="en-US" sz="2800" b="1" kern="100" dirty="0" err="1">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 users are in the price range of $50–$99.</a:t>
            </a:r>
          </a:p>
          <a:p>
            <a:pPr marR="0">
              <a:lnSpc>
                <a:spcPct val="107000"/>
              </a:lnSpc>
              <a:spcBef>
                <a:spcPts val="0"/>
              </a:spcBef>
              <a:spcAft>
                <a:spcPts val="800"/>
              </a:spcAft>
            </a:pPr>
            <a:endPar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It's advisable to consider adapting pricing strategies to better meet the preferences and affordability of this segment.</a:t>
            </a:r>
          </a:p>
        </p:txBody>
      </p:sp>
      <p:sp>
        <p:nvSpPr>
          <p:cNvPr id="8" name="Rectangle: Rounded Corners 7">
            <a:extLst>
              <a:ext uri="{FF2B5EF4-FFF2-40B4-BE49-F238E27FC236}">
                <a16:creationId xmlns:a16="http://schemas.microsoft.com/office/drawing/2014/main" id="{D52394E0-F0C1-553C-A4B6-6015EE0517B2}"/>
              </a:ext>
            </a:extLst>
          </p:cNvPr>
          <p:cNvSpPr/>
          <p:nvPr/>
        </p:nvSpPr>
        <p:spPr>
          <a:xfrm>
            <a:off x="464949" y="1115879"/>
            <a:ext cx="4830951"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Rectangle: Rounded Corners 8">
            <a:extLst>
              <a:ext uri="{FF2B5EF4-FFF2-40B4-BE49-F238E27FC236}">
                <a16:creationId xmlns:a16="http://schemas.microsoft.com/office/drawing/2014/main" id="{A10FC54E-2363-792F-A78F-9301C602E5FF}"/>
              </a:ext>
            </a:extLst>
          </p:cNvPr>
          <p:cNvSpPr/>
          <p:nvPr/>
        </p:nvSpPr>
        <p:spPr>
          <a:xfrm>
            <a:off x="418952" y="2350565"/>
            <a:ext cx="8167607" cy="394972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1" name="TextBox 10">
            <a:extLst>
              <a:ext uri="{FF2B5EF4-FFF2-40B4-BE49-F238E27FC236}">
                <a16:creationId xmlns:a16="http://schemas.microsoft.com/office/drawing/2014/main" id="{107D1040-076C-DF39-0532-20689880137F}"/>
              </a:ext>
            </a:extLst>
          </p:cNvPr>
          <p:cNvSpPr txBox="1"/>
          <p:nvPr/>
        </p:nvSpPr>
        <p:spPr>
          <a:xfrm>
            <a:off x="464949" y="1230578"/>
            <a:ext cx="6210300" cy="532903"/>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ea typeface="Calibri" panose="020F0502020204030204" pitchFamily="34" charset="0"/>
                <a:cs typeface="Times New Roman" panose="02020603050405020304" pitchFamily="18" charset="0"/>
              </a:rPr>
              <a:t>1. PRICE RANGE ALIGNMENT: </a:t>
            </a:r>
          </a:p>
        </p:txBody>
      </p:sp>
    </p:spTree>
    <p:extLst>
      <p:ext uri="{BB962C8B-B14F-4D97-AF65-F5344CB8AC3E}">
        <p14:creationId xmlns:p14="http://schemas.microsoft.com/office/powerpoint/2010/main" val="33326686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922CE6F-D503-D2FA-36CE-6CF1AAF63F35}"/>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8" name="Rectangle: Rounded Corners 7">
            <a:extLst>
              <a:ext uri="{FF2B5EF4-FFF2-40B4-BE49-F238E27FC236}">
                <a16:creationId xmlns:a16="http://schemas.microsoft.com/office/drawing/2014/main" id="{98F54170-121B-0DFB-6416-32B706AEF569}"/>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9" name="Rectangle: Rounded Corners 8">
            <a:extLst>
              <a:ext uri="{FF2B5EF4-FFF2-40B4-BE49-F238E27FC236}">
                <a16:creationId xmlns:a16="http://schemas.microsoft.com/office/drawing/2014/main" id="{92C4687E-01AB-2FC8-83DB-D65701E6117F}"/>
              </a:ext>
            </a:extLst>
          </p:cNvPr>
          <p:cNvSpPr/>
          <p:nvPr/>
        </p:nvSpPr>
        <p:spPr>
          <a:xfrm>
            <a:off x="464949" y="1115879"/>
            <a:ext cx="6458365"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Rectangle: Rounded Corners 9">
            <a:extLst>
              <a:ext uri="{FF2B5EF4-FFF2-40B4-BE49-F238E27FC236}">
                <a16:creationId xmlns:a16="http://schemas.microsoft.com/office/drawing/2014/main" id="{2EF1224A-A64D-6FDF-A1A2-C440DD5AA997}"/>
              </a:ext>
            </a:extLst>
          </p:cNvPr>
          <p:cNvSpPr/>
          <p:nvPr/>
        </p:nvSpPr>
        <p:spPr>
          <a:xfrm>
            <a:off x="464948" y="2312163"/>
            <a:ext cx="8167607" cy="359971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2" name="TextBox 11">
            <a:extLst>
              <a:ext uri="{FF2B5EF4-FFF2-40B4-BE49-F238E27FC236}">
                <a16:creationId xmlns:a16="http://schemas.microsoft.com/office/drawing/2014/main" id="{3BBFE39C-BC58-9A13-AB11-CEF4AFA0B030}"/>
              </a:ext>
            </a:extLst>
          </p:cNvPr>
          <p:cNvSpPr txBox="1"/>
          <p:nvPr/>
        </p:nvSpPr>
        <p:spPr>
          <a:xfrm>
            <a:off x="798937" y="2735266"/>
            <a:ext cx="7029450" cy="1096519"/>
          </a:xfrm>
          <a:prstGeom prst="rect">
            <a:avLst/>
          </a:prstGeom>
          <a:noFill/>
        </p:spPr>
        <p:txBody>
          <a:bodyPr wrap="square">
            <a:spAutoFit/>
          </a:bodyPr>
          <a:lstStyle/>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Reduced sugar content</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More natural ingredients</a:t>
            </a:r>
          </a:p>
        </p:txBody>
      </p:sp>
      <p:sp>
        <p:nvSpPr>
          <p:cNvPr id="14" name="TextBox 13">
            <a:extLst>
              <a:ext uri="{FF2B5EF4-FFF2-40B4-BE49-F238E27FC236}">
                <a16:creationId xmlns:a16="http://schemas.microsoft.com/office/drawing/2014/main" id="{B999DB31-48CD-1FCA-4EC2-355FAB893AC1}"/>
              </a:ext>
            </a:extLst>
          </p:cNvPr>
          <p:cNvSpPr txBox="1"/>
          <p:nvPr/>
        </p:nvSpPr>
        <p:spPr>
          <a:xfrm>
            <a:off x="464948" y="1272563"/>
            <a:ext cx="7048500" cy="532903"/>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2. RESPONDENTS EXPRESS A DESIRE FOR:</a:t>
            </a:r>
          </a:p>
        </p:txBody>
      </p:sp>
      <p:sp>
        <p:nvSpPr>
          <p:cNvPr id="16" name="TextBox 15">
            <a:extLst>
              <a:ext uri="{FF2B5EF4-FFF2-40B4-BE49-F238E27FC236}">
                <a16:creationId xmlns:a16="http://schemas.microsoft.com/office/drawing/2014/main" id="{534F10DC-1CFC-EC9B-81AA-8412141F11D9}"/>
              </a:ext>
            </a:extLst>
          </p:cNvPr>
          <p:cNvSpPr txBox="1"/>
          <p:nvPr/>
        </p:nvSpPr>
        <p:spPr>
          <a:xfrm>
            <a:off x="788937" y="3982795"/>
            <a:ext cx="8018209" cy="1454950"/>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Implementing these enhancements could help address health considerations and align with consumer preferences for healthier choices.</a:t>
            </a:r>
          </a:p>
        </p:txBody>
      </p:sp>
    </p:spTree>
    <p:extLst>
      <p:ext uri="{BB962C8B-B14F-4D97-AF65-F5344CB8AC3E}">
        <p14:creationId xmlns:p14="http://schemas.microsoft.com/office/powerpoint/2010/main" val="22725163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C011C5-8B5D-8A95-C945-76E7526ECC20}"/>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1C902D9F-50C8-B3FB-BC71-5EDD7C49483A}"/>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FAC88FC3-F6DF-400D-9C53-A8F624F18A56}"/>
              </a:ext>
            </a:extLst>
          </p:cNvPr>
          <p:cNvSpPr/>
          <p:nvPr/>
        </p:nvSpPr>
        <p:spPr>
          <a:xfrm>
            <a:off x="464949" y="1115879"/>
            <a:ext cx="5181107"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Rectangle: Rounded Corners 6">
            <a:extLst>
              <a:ext uri="{FF2B5EF4-FFF2-40B4-BE49-F238E27FC236}">
                <a16:creationId xmlns:a16="http://schemas.microsoft.com/office/drawing/2014/main" id="{1A0997A9-4CF4-4587-616D-CDC359E236CD}"/>
              </a:ext>
            </a:extLst>
          </p:cNvPr>
          <p:cNvSpPr/>
          <p:nvPr/>
        </p:nvSpPr>
        <p:spPr>
          <a:xfrm>
            <a:off x="464949" y="2069463"/>
            <a:ext cx="8167607" cy="413335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0D1FCB43-583D-EE50-BE0F-1EC529A4BF3C}"/>
              </a:ext>
            </a:extLst>
          </p:cNvPr>
          <p:cNvSpPr txBox="1"/>
          <p:nvPr/>
        </p:nvSpPr>
        <p:spPr>
          <a:xfrm>
            <a:off x="682172" y="2312162"/>
            <a:ext cx="8167606" cy="3709413"/>
          </a:xfrm>
          <a:prstGeom prst="rect">
            <a:avLst/>
          </a:prstGeom>
          <a:noFill/>
        </p:spPr>
        <p:txBody>
          <a:bodyPr wrap="square">
            <a:spAutoFit/>
          </a:bodyPr>
          <a:lstStyle/>
          <a:p>
            <a:pPr marL="0" marR="0">
              <a:lnSpc>
                <a:spcPct val="107000"/>
              </a:lnSpc>
              <a:spcBef>
                <a:spcPts val="0"/>
              </a:spcBef>
              <a:spcAft>
                <a:spcPts val="800"/>
              </a:spcAft>
            </a:pP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brand loyalty is driven by:</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Brand reputation</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Availability</a:t>
            </a:r>
          </a:p>
          <a:p>
            <a:pPr marR="0">
              <a:lnSpc>
                <a:spcPct val="107000"/>
              </a:lnSpc>
              <a:spcBef>
                <a:spcPts val="0"/>
              </a:spcBef>
              <a:spcAft>
                <a:spcPts val="800"/>
              </a:spcAft>
            </a:pPr>
            <a:endPar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Highlighting these advantages in marketing campaigns can strengthen brand loyalty and attract new customers.</a:t>
            </a:r>
          </a:p>
        </p:txBody>
      </p:sp>
      <p:sp>
        <p:nvSpPr>
          <p:cNvPr id="11" name="TextBox 10">
            <a:extLst>
              <a:ext uri="{FF2B5EF4-FFF2-40B4-BE49-F238E27FC236}">
                <a16:creationId xmlns:a16="http://schemas.microsoft.com/office/drawing/2014/main" id="{4ACDB82E-C3D1-03F8-B5B8-7966734C0274}"/>
              </a:ext>
            </a:extLst>
          </p:cNvPr>
          <p:cNvSpPr txBox="1"/>
          <p:nvPr/>
        </p:nvSpPr>
        <p:spPr>
          <a:xfrm>
            <a:off x="464949" y="1216452"/>
            <a:ext cx="6223818" cy="532903"/>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3. REASONS FOR BRAND LOYALTY:</a:t>
            </a:r>
          </a:p>
        </p:txBody>
      </p:sp>
    </p:spTree>
    <p:extLst>
      <p:ext uri="{BB962C8B-B14F-4D97-AF65-F5344CB8AC3E}">
        <p14:creationId xmlns:p14="http://schemas.microsoft.com/office/powerpoint/2010/main" val="31100736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F02F6A-3524-1D00-B0F5-16CB9937F128}"/>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0F5415F9-05D2-EF83-65EA-048DCE3AF07E}"/>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FD4B04C9-D5B3-2642-0B15-640AC4D1B952}"/>
              </a:ext>
            </a:extLst>
          </p:cNvPr>
          <p:cNvSpPr/>
          <p:nvPr/>
        </p:nvSpPr>
        <p:spPr>
          <a:xfrm>
            <a:off x="464949" y="1115879"/>
            <a:ext cx="8167607"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Rectangle: Rounded Corners 6">
            <a:extLst>
              <a:ext uri="{FF2B5EF4-FFF2-40B4-BE49-F238E27FC236}">
                <a16:creationId xmlns:a16="http://schemas.microsoft.com/office/drawing/2014/main" id="{C9F5CAE8-24B2-A2BA-9470-C94BA9919EEC}"/>
              </a:ext>
            </a:extLst>
          </p:cNvPr>
          <p:cNvSpPr/>
          <p:nvPr/>
        </p:nvSpPr>
        <p:spPr>
          <a:xfrm>
            <a:off x="479008" y="2312162"/>
            <a:ext cx="8167607" cy="417572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655CA998-D1B8-1A66-A94C-6694E477942A}"/>
              </a:ext>
            </a:extLst>
          </p:cNvPr>
          <p:cNvSpPr txBox="1"/>
          <p:nvPr/>
        </p:nvSpPr>
        <p:spPr>
          <a:xfrm>
            <a:off x="564033" y="2666919"/>
            <a:ext cx="7997556" cy="3401637"/>
          </a:xfrm>
          <a:prstGeom prst="rect">
            <a:avLst/>
          </a:prstGeom>
          <a:noFill/>
        </p:spPr>
        <p:txBody>
          <a:bodyPr wrap="square">
            <a:spAutoFit/>
          </a:bodyPr>
          <a:lstStyle/>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 notable number of respondents (597) have expressed health considerations regarding the </a:t>
            </a: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product.</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Explore initiatives to alleviate these concerns, including transparent labeling, emphasizing product safety measures, and promoting formulations that prioritize health consciousness.</a:t>
            </a:r>
          </a:p>
        </p:txBody>
      </p:sp>
      <p:sp>
        <p:nvSpPr>
          <p:cNvPr id="11" name="TextBox 10">
            <a:extLst>
              <a:ext uri="{FF2B5EF4-FFF2-40B4-BE49-F238E27FC236}">
                <a16:creationId xmlns:a16="http://schemas.microsoft.com/office/drawing/2014/main" id="{94061CD4-4330-7DE1-D70F-4305FB62EFD8}"/>
              </a:ext>
            </a:extLst>
          </p:cNvPr>
          <p:cNvSpPr txBox="1"/>
          <p:nvPr/>
        </p:nvSpPr>
        <p:spPr>
          <a:xfrm>
            <a:off x="479008" y="1272563"/>
            <a:ext cx="8287621" cy="532903"/>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4. HEALTH CONSIDERATIONS AND PRODUCT SAFETY:</a:t>
            </a:r>
          </a:p>
        </p:txBody>
      </p:sp>
    </p:spTree>
    <p:extLst>
      <p:ext uri="{BB962C8B-B14F-4D97-AF65-F5344CB8AC3E}">
        <p14:creationId xmlns:p14="http://schemas.microsoft.com/office/powerpoint/2010/main" val="11651292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624A8ED-A19F-0C48-2948-9B1A6A816EBD}"/>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11E4A34E-A1D8-7350-7306-820344F4C270}"/>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45A33C4F-9CFB-82EF-1191-FFC12C1594D7}"/>
              </a:ext>
            </a:extLst>
          </p:cNvPr>
          <p:cNvSpPr/>
          <p:nvPr/>
        </p:nvSpPr>
        <p:spPr>
          <a:xfrm>
            <a:off x="464950" y="1115879"/>
            <a:ext cx="4600536"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5. PACKAGING PREFERENCES:</a:t>
            </a:r>
          </a:p>
        </p:txBody>
      </p:sp>
      <p:sp>
        <p:nvSpPr>
          <p:cNvPr id="7" name="Rectangle: Rounded Corners 6">
            <a:extLst>
              <a:ext uri="{FF2B5EF4-FFF2-40B4-BE49-F238E27FC236}">
                <a16:creationId xmlns:a16="http://schemas.microsoft.com/office/drawing/2014/main" id="{E30FD180-8856-1479-8468-459D320B9ACD}"/>
              </a:ext>
            </a:extLst>
          </p:cNvPr>
          <p:cNvSpPr/>
          <p:nvPr/>
        </p:nvSpPr>
        <p:spPr>
          <a:xfrm>
            <a:off x="464949" y="2069463"/>
            <a:ext cx="8167607" cy="413335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Exploring limited-edition packaging options based on the preferences of 415 respondents could enhance product appeal and attract new consumers.</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This initiative aligns with the analysis that highlights a strong interest in limited edition packaging among </a:t>
            </a: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users, presenting an opportunity to enhance brand engagement and expand market reach.</a:t>
            </a:r>
          </a:p>
        </p:txBody>
      </p:sp>
    </p:spTree>
    <p:extLst>
      <p:ext uri="{BB962C8B-B14F-4D97-AF65-F5344CB8AC3E}">
        <p14:creationId xmlns:p14="http://schemas.microsoft.com/office/powerpoint/2010/main" val="19889948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BC7AF-1DFD-33C7-9C20-02DF63F6A807}"/>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12BD10A7-A711-957C-06D1-EBE71C23054E}"/>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D58FB6D7-C0F9-9273-E47B-4AD3C59A4C3F}"/>
              </a:ext>
            </a:extLst>
          </p:cNvPr>
          <p:cNvSpPr/>
          <p:nvPr/>
        </p:nvSpPr>
        <p:spPr>
          <a:xfrm>
            <a:off x="464949" y="1115879"/>
            <a:ext cx="4310251"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 EXPECTED INGREDIENTS:</a:t>
            </a:r>
          </a:p>
        </p:txBody>
      </p:sp>
      <p:sp>
        <p:nvSpPr>
          <p:cNvPr id="7" name="Rectangle: Rounded Corners 6">
            <a:extLst>
              <a:ext uri="{FF2B5EF4-FFF2-40B4-BE49-F238E27FC236}">
                <a16:creationId xmlns:a16="http://schemas.microsoft.com/office/drawing/2014/main" id="{20C6DFEC-F56C-173C-C039-A073984CA173}"/>
              </a:ext>
            </a:extLst>
          </p:cNvPr>
          <p:cNvSpPr/>
          <p:nvPr/>
        </p:nvSpPr>
        <p:spPr>
          <a:xfrm>
            <a:off x="464949" y="2350565"/>
            <a:ext cx="8167607" cy="41373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Survey respondents anticipate that </a:t>
            </a: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contains caffeine and vitamins.</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Ensure that product formulations meet these expectations and explore incorporating other health-conscious ingredients to increase perceived value and appeal.</a:t>
            </a:r>
          </a:p>
        </p:txBody>
      </p:sp>
    </p:spTree>
    <p:extLst>
      <p:ext uri="{BB962C8B-B14F-4D97-AF65-F5344CB8AC3E}">
        <p14:creationId xmlns:p14="http://schemas.microsoft.com/office/powerpoint/2010/main" val="32157210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D67CE22-1B64-DCDC-08F1-254B212ECCEF}"/>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BE430993-8A49-5ED7-E7EA-DF5D39B3A257}"/>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E9604383-3398-F377-EF02-020EE87E2D2C}"/>
              </a:ext>
            </a:extLst>
          </p:cNvPr>
          <p:cNvSpPr/>
          <p:nvPr/>
        </p:nvSpPr>
        <p:spPr>
          <a:xfrm>
            <a:off x="464949" y="1115879"/>
            <a:ext cx="8167607"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7. MARKETING CAMPAIGNS FOR CODEX PRODUCT:</a:t>
            </a:r>
          </a:p>
        </p:txBody>
      </p:sp>
      <p:sp>
        <p:nvSpPr>
          <p:cNvPr id="7" name="Rectangle: Rounded Corners 6">
            <a:extLst>
              <a:ext uri="{FF2B5EF4-FFF2-40B4-BE49-F238E27FC236}">
                <a16:creationId xmlns:a16="http://schemas.microsoft.com/office/drawing/2014/main" id="{02CB96A2-B78C-4092-622D-8896143CDA29}"/>
              </a:ext>
            </a:extLst>
          </p:cNvPr>
          <p:cNvSpPr/>
          <p:nvPr/>
        </p:nvSpPr>
        <p:spPr>
          <a:xfrm>
            <a:off x="464949" y="2312163"/>
            <a:ext cx="8167607" cy="359971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Based on the analysis, prioritizing digital marketing campaigns, especially online advertisements, can effectively expand the reach of </a:t>
            </a: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consumers. Additionally, investing in TV commercials can complement these online efforts and significantly boost brand visibility..</a:t>
            </a:r>
          </a:p>
        </p:txBody>
      </p:sp>
    </p:spTree>
    <p:extLst>
      <p:ext uri="{BB962C8B-B14F-4D97-AF65-F5344CB8AC3E}">
        <p14:creationId xmlns:p14="http://schemas.microsoft.com/office/powerpoint/2010/main" val="34176960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7658E3-37FE-FEA5-7109-706195FF471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E35B3F84-2561-A146-03BF-13205F239A50}"/>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19409D78-3163-579A-CEFE-453AEFCBF2A0}"/>
              </a:ext>
            </a:extLst>
          </p:cNvPr>
          <p:cNvSpPr/>
          <p:nvPr/>
        </p:nvSpPr>
        <p:spPr>
          <a:xfrm>
            <a:off x="464950" y="1115879"/>
            <a:ext cx="4179622"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8. BRAND AMBASSADOR:</a:t>
            </a:r>
          </a:p>
        </p:txBody>
      </p:sp>
      <p:sp>
        <p:nvSpPr>
          <p:cNvPr id="7" name="Rectangle: Rounded Corners 6">
            <a:extLst>
              <a:ext uri="{FF2B5EF4-FFF2-40B4-BE49-F238E27FC236}">
                <a16:creationId xmlns:a16="http://schemas.microsoft.com/office/drawing/2014/main" id="{A864718A-496E-ADC1-B361-A7808A2BBFD6}"/>
              </a:ext>
            </a:extLst>
          </p:cNvPr>
          <p:cNvSpPr/>
          <p:nvPr/>
        </p:nvSpPr>
        <p:spPr>
          <a:xfrm>
            <a:off x="464949" y="2350565"/>
            <a:ext cx="8167607" cy="385225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B9D5001C-39C6-1DA8-BE57-2C44B323E201}"/>
              </a:ext>
            </a:extLst>
          </p:cNvPr>
          <p:cNvSpPr txBox="1"/>
          <p:nvPr/>
        </p:nvSpPr>
        <p:spPr>
          <a:xfrm>
            <a:off x="560768" y="2612827"/>
            <a:ext cx="8167607" cy="3299045"/>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Utilizing brand ambassadors like Muhammad Siraj, Virat Kohli, Dhoni, and other celebrities with strong ties to fitness and sports can greatly elevate product visibility and effectively endorse the product. Furthermore, tennis stars and other athletes can also serve as impactful ambassadors given their influence and relevance to the target audience.</a:t>
            </a:r>
          </a:p>
        </p:txBody>
      </p:sp>
    </p:spTree>
    <p:extLst>
      <p:ext uri="{BB962C8B-B14F-4D97-AF65-F5344CB8AC3E}">
        <p14:creationId xmlns:p14="http://schemas.microsoft.com/office/powerpoint/2010/main" val="969963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FCE8108-EA6F-C403-9459-D20AE6B3C12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5856B9AD-8D0C-C75B-AA50-63D082E3B772}"/>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8F61A0C5-C273-0D33-CE43-846AB88FD614}"/>
              </a:ext>
            </a:extLst>
          </p:cNvPr>
          <p:cNvSpPr/>
          <p:nvPr/>
        </p:nvSpPr>
        <p:spPr>
          <a:xfrm>
            <a:off x="464950" y="1115879"/>
            <a:ext cx="3844414"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9. TARGET AUDIENCE:</a:t>
            </a:r>
          </a:p>
        </p:txBody>
      </p:sp>
      <p:sp>
        <p:nvSpPr>
          <p:cNvPr id="7" name="Rectangle: Rounded Corners 6">
            <a:extLst>
              <a:ext uri="{FF2B5EF4-FFF2-40B4-BE49-F238E27FC236}">
                <a16:creationId xmlns:a16="http://schemas.microsoft.com/office/drawing/2014/main" id="{7CD91FA9-4F7C-FF34-E78C-59EA818B71D0}"/>
              </a:ext>
            </a:extLst>
          </p:cNvPr>
          <p:cNvSpPr/>
          <p:nvPr/>
        </p:nvSpPr>
        <p:spPr>
          <a:xfrm>
            <a:off x="464949" y="2510971"/>
            <a:ext cx="8167607" cy="238488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63B812E5-5DC6-37DE-857D-0A91352EB1B7}"/>
              </a:ext>
            </a:extLst>
          </p:cNvPr>
          <p:cNvSpPr txBox="1"/>
          <p:nvPr/>
        </p:nvSpPr>
        <p:spPr>
          <a:xfrm>
            <a:off x="464949" y="2696267"/>
            <a:ext cx="8167607" cy="1915974"/>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The targeted audience for </a:t>
            </a: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should be the youth (15–30) due to their significant representation, aligning with the brand's energy drink positioning aimed at active lifestyles and vitality.</a:t>
            </a:r>
          </a:p>
        </p:txBody>
      </p:sp>
    </p:spTree>
    <p:extLst>
      <p:ext uri="{BB962C8B-B14F-4D97-AF65-F5344CB8AC3E}">
        <p14:creationId xmlns:p14="http://schemas.microsoft.com/office/powerpoint/2010/main" val="33950697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7630AAC-B7AB-50B4-F576-D0C85B1909F3}"/>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6CE9B557-72CC-F577-A62B-F33405998AB4}"/>
              </a:ext>
            </a:extLst>
          </p:cNvPr>
          <p:cNvSpPr>
            <a:spLocks noGrp="1"/>
          </p:cNvSpPr>
          <p:nvPr>
            <p:ph type="title"/>
          </p:nvPr>
        </p:nvSpPr>
        <p:spPr>
          <a:xfrm>
            <a:off x="838200" y="365125"/>
            <a:ext cx="7509387" cy="961627"/>
          </a:xfrm>
        </p:spPr>
        <p:txBody>
          <a:bodyPr>
            <a:normAutofit/>
          </a:bodyPr>
          <a:lstStyle/>
          <a:p>
            <a:r>
              <a:rPr lang="en-US" sz="2800" b="1" i="0" kern="1200" cap="all" dirty="0">
                <a:solidFill>
                  <a:srgbClr val="FFFFFF"/>
                </a:solidFill>
                <a:effectLst>
                  <a:outerShdw blurRad="50800" dist="63500" dir="2700000" algn="tl" rotWithShape="0">
                    <a:srgbClr val="000000">
                      <a:alpha val="48000"/>
                    </a:srgbClr>
                  </a:outerShdw>
                </a:effectLst>
                <a:latin typeface="+mn-lt"/>
                <a:ea typeface="+mj-ea"/>
                <a:cs typeface="+mj-cs"/>
              </a:rPr>
              <a:t>Categories</a:t>
            </a:r>
            <a:r>
              <a:rPr lang="en-US" sz="2800" b="1" i="0" kern="1200" cap="all" dirty="0">
                <a:solidFill>
                  <a:schemeClr val="bg1"/>
                </a:solidFill>
                <a:effectLst>
                  <a:outerShdw blurRad="38100" dist="38100" dir="2700000" algn="tl">
                    <a:srgbClr val="000000">
                      <a:alpha val="43137"/>
                    </a:srgbClr>
                  </a:outerShdw>
                </a:effectLst>
                <a:latin typeface="+mn-lt"/>
                <a:ea typeface="+mj-ea"/>
                <a:cs typeface="+mj-cs"/>
              </a:rPr>
              <a:t> </a:t>
            </a:r>
            <a:r>
              <a:rPr lang="en-US" sz="2800" b="1" cap="all" dirty="0">
                <a:solidFill>
                  <a:schemeClr val="bg1"/>
                </a:solidFill>
                <a:effectLst>
                  <a:outerShdw blurRad="38100" dist="38100" dir="2700000" algn="tl">
                    <a:srgbClr val="000000">
                      <a:alpha val="43137"/>
                    </a:srgbClr>
                  </a:outerShdw>
                </a:effectLst>
                <a:latin typeface="+mn-lt"/>
              </a:rPr>
              <a:t>/ classifications</a:t>
            </a:r>
            <a:endParaRPr lang="en-US" sz="2800" b="1" dirty="0">
              <a:solidFill>
                <a:schemeClr val="bg1"/>
              </a:solidFill>
              <a:effectLst>
                <a:outerShdw blurRad="38100" dist="38100" dir="2700000" algn="tl">
                  <a:srgbClr val="000000">
                    <a:alpha val="43137"/>
                  </a:srgbClr>
                </a:outerShdw>
              </a:effectLst>
              <a:latin typeface="+mn-lt"/>
            </a:endParaRPr>
          </a:p>
        </p:txBody>
      </p:sp>
      <p:sp>
        <p:nvSpPr>
          <p:cNvPr id="4" name="Rectangle: Rounded Corners 3">
            <a:extLst>
              <a:ext uri="{FF2B5EF4-FFF2-40B4-BE49-F238E27FC236}">
                <a16:creationId xmlns:a16="http://schemas.microsoft.com/office/drawing/2014/main" id="{50AD6ADD-E1F1-1538-D3EE-1F10286E80BE}"/>
              </a:ext>
            </a:extLst>
          </p:cNvPr>
          <p:cNvSpPr/>
          <p:nvPr/>
        </p:nvSpPr>
        <p:spPr>
          <a:xfrm>
            <a:off x="418952" y="266765"/>
            <a:ext cx="8167607" cy="105998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1" name="Content Placeholder 2">
            <a:extLst>
              <a:ext uri="{FF2B5EF4-FFF2-40B4-BE49-F238E27FC236}">
                <a16:creationId xmlns:a16="http://schemas.microsoft.com/office/drawing/2014/main" id="{BA8DAF3D-36B7-F2C5-3D2F-D141FC0E6A47}"/>
              </a:ext>
            </a:extLst>
          </p:cNvPr>
          <p:cNvSpPr>
            <a:spLocks noGrp="1"/>
          </p:cNvSpPr>
          <p:nvPr>
            <p:ph idx="1"/>
          </p:nvPr>
        </p:nvSpPr>
        <p:spPr>
          <a:xfrm>
            <a:off x="418952" y="1735810"/>
            <a:ext cx="8167607" cy="4466118"/>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normAutofit fontScale="92500" lnSpcReduction="20000"/>
          </a:bodyPr>
          <a:lstStyle/>
          <a:p>
            <a:endParaRPr lang="en-US" sz="2800" b="1" dirty="0"/>
          </a:p>
          <a:p>
            <a:r>
              <a:rPr lang="en-US" sz="2800" b="1" dirty="0"/>
              <a:t>DEMOGRAPHIC INSIGHTS </a:t>
            </a:r>
          </a:p>
          <a:p>
            <a:r>
              <a:rPr lang="en-US" sz="2800" b="1" dirty="0"/>
              <a:t>CONSUMER PREFERENCES </a:t>
            </a:r>
          </a:p>
          <a:p>
            <a:r>
              <a:rPr lang="en-US" sz="2800" b="1" dirty="0"/>
              <a:t>COMPETITION ANALYSIS </a:t>
            </a:r>
          </a:p>
          <a:p>
            <a:r>
              <a:rPr lang="en-US" sz="2800" b="1" dirty="0"/>
              <a:t>MARKETING CHANNELS </a:t>
            </a:r>
          </a:p>
          <a:p>
            <a:r>
              <a:rPr lang="en-US" sz="2800" b="1" dirty="0"/>
              <a:t>BRAND AWARENESS </a:t>
            </a:r>
          </a:p>
          <a:p>
            <a:r>
              <a:rPr lang="en-US" sz="2800" b="1" dirty="0"/>
              <a:t>BRAND PENETRATION </a:t>
            </a:r>
          </a:p>
          <a:p>
            <a:r>
              <a:rPr lang="en-US" sz="2800" b="1" dirty="0"/>
              <a:t>PURCHASE BEHAVIOR </a:t>
            </a:r>
          </a:p>
          <a:p>
            <a:r>
              <a:rPr lang="en-US" sz="2800" b="1" dirty="0"/>
              <a:t>PRODUCT DEVELOPMENT </a:t>
            </a:r>
          </a:p>
          <a:p>
            <a:r>
              <a:rPr lang="en-US" sz="2800" b="1" dirty="0"/>
              <a:t>RECOMMENDATION FOR CODEX</a:t>
            </a:r>
          </a:p>
          <a:p>
            <a:pPr marL="0" indent="0">
              <a:buNone/>
            </a:pPr>
            <a:endParaRPr lang="en-US" dirty="0"/>
          </a:p>
        </p:txBody>
      </p:sp>
    </p:spTree>
    <p:extLst>
      <p:ext uri="{BB962C8B-B14F-4D97-AF65-F5344CB8AC3E}">
        <p14:creationId xmlns:p14="http://schemas.microsoft.com/office/powerpoint/2010/main" val="763289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4A5D27A-4E38-D7C0-6A3A-7F61181F8A7D}"/>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Title 1">
            <a:extLst>
              <a:ext uri="{FF2B5EF4-FFF2-40B4-BE49-F238E27FC236}">
                <a16:creationId xmlns:a16="http://schemas.microsoft.com/office/drawing/2014/main" id="{D96FBC30-3183-1EA2-F100-8FC4732B7FF3}"/>
              </a:ext>
            </a:extLst>
          </p:cNvPr>
          <p:cNvSpPr txBox="1">
            <a:spLocks/>
          </p:cNvSpPr>
          <p:nvPr/>
        </p:nvSpPr>
        <p:spPr>
          <a:xfrm>
            <a:off x="595433" y="680760"/>
            <a:ext cx="7928635" cy="31591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WHO PREFERS ENERGY DRINK MORE ?</a:t>
            </a:r>
          </a:p>
        </p:txBody>
      </p:sp>
      <p:sp>
        <p:nvSpPr>
          <p:cNvPr id="6" name="Rectangle: Rounded Corners 5">
            <a:extLst>
              <a:ext uri="{FF2B5EF4-FFF2-40B4-BE49-F238E27FC236}">
                <a16:creationId xmlns:a16="http://schemas.microsoft.com/office/drawing/2014/main" id="{58D5CB37-DB89-45B0-3300-4F7ED3F1D492}"/>
              </a:ext>
            </a:extLst>
          </p:cNvPr>
          <p:cNvSpPr/>
          <p:nvPr/>
        </p:nvSpPr>
        <p:spPr>
          <a:xfrm>
            <a:off x="593558" y="593480"/>
            <a:ext cx="5502442" cy="49047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8" name="Chart 7">
            <a:extLst>
              <a:ext uri="{FF2B5EF4-FFF2-40B4-BE49-F238E27FC236}">
                <a16:creationId xmlns:a16="http://schemas.microsoft.com/office/drawing/2014/main" id="{185F8BE8-05F2-FE91-6110-47E781732BE0}"/>
              </a:ext>
            </a:extLst>
          </p:cNvPr>
          <p:cNvGraphicFramePr>
            <a:graphicFrameLocks/>
          </p:cNvGraphicFramePr>
          <p:nvPr>
            <p:extLst>
              <p:ext uri="{D42A27DB-BD31-4B8C-83A1-F6EECF244321}">
                <p14:modId xmlns:p14="http://schemas.microsoft.com/office/powerpoint/2010/main" val="2131689568"/>
              </p:ext>
            </p:extLst>
          </p:nvPr>
        </p:nvGraphicFramePr>
        <p:xfrm>
          <a:off x="930442" y="2541722"/>
          <a:ext cx="7459128" cy="3974136"/>
        </p:xfrm>
        <a:graphic>
          <a:graphicData uri="http://schemas.openxmlformats.org/drawingml/2006/chart">
            <c:chart xmlns:c="http://schemas.openxmlformats.org/drawingml/2006/chart" xmlns:r="http://schemas.openxmlformats.org/officeDocument/2006/relationships" r:id="rId4"/>
          </a:graphicData>
        </a:graphic>
      </p:graphicFrame>
      <p:sp>
        <p:nvSpPr>
          <p:cNvPr id="9" name="Rectangle: Rounded Corners 8">
            <a:extLst>
              <a:ext uri="{FF2B5EF4-FFF2-40B4-BE49-F238E27FC236}">
                <a16:creationId xmlns:a16="http://schemas.microsoft.com/office/drawing/2014/main" id="{678B6068-B68F-D64D-B92B-6B5340F27FEC}"/>
              </a:ext>
            </a:extLst>
          </p:cNvPr>
          <p:cNvSpPr/>
          <p:nvPr/>
        </p:nvSpPr>
        <p:spPr>
          <a:xfrm>
            <a:off x="593558" y="2324745"/>
            <a:ext cx="8069994" cy="433952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17DFAADD-AF83-1F2A-0451-851B80EA1277}"/>
              </a:ext>
            </a:extLst>
          </p:cNvPr>
          <p:cNvSpPr txBox="1"/>
          <p:nvPr/>
        </p:nvSpPr>
        <p:spPr>
          <a:xfrm>
            <a:off x="2510725" y="-12489"/>
            <a:ext cx="7733781" cy="584775"/>
          </a:xfrm>
          <a:prstGeom prst="rect">
            <a:avLst/>
          </a:prstGeom>
          <a:noFill/>
        </p:spPr>
        <p:txBody>
          <a:bodyPr wrap="square">
            <a:spAutoFit/>
          </a:bodyPr>
          <a:lstStyle/>
          <a:p>
            <a:pPr algn="ctr"/>
            <a:r>
              <a:rPr lang="en-US" sz="3200" b="1" dirty="0">
                <a:solidFill>
                  <a:schemeClr val="bg1"/>
                </a:solidFill>
                <a:effectLst>
                  <a:outerShdw blurRad="38100" dist="38100" dir="2700000" algn="tl">
                    <a:srgbClr val="000000">
                      <a:alpha val="43137"/>
                    </a:srgbClr>
                  </a:outerShdw>
                </a:effectLst>
              </a:rPr>
              <a:t>DEMOGRAPHIC INSIGHTS </a:t>
            </a:r>
          </a:p>
        </p:txBody>
      </p:sp>
      <p:sp>
        <p:nvSpPr>
          <p:cNvPr id="7" name="Rectangle: Rounded Corners 6">
            <a:extLst>
              <a:ext uri="{FF2B5EF4-FFF2-40B4-BE49-F238E27FC236}">
                <a16:creationId xmlns:a16="http://schemas.microsoft.com/office/drawing/2014/main" id="{EB9B428A-E6F3-5D12-C327-45F2A466CD8E}"/>
              </a:ext>
            </a:extLst>
          </p:cNvPr>
          <p:cNvSpPr/>
          <p:nvPr/>
        </p:nvSpPr>
        <p:spPr>
          <a:xfrm>
            <a:off x="4062595" y="55501"/>
            <a:ext cx="4600958" cy="46998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1" name="TextBox 10">
            <a:extLst>
              <a:ext uri="{FF2B5EF4-FFF2-40B4-BE49-F238E27FC236}">
                <a16:creationId xmlns:a16="http://schemas.microsoft.com/office/drawing/2014/main" id="{9EE7A0F1-CB96-380E-7D34-AF1CF54844A6}"/>
              </a:ext>
            </a:extLst>
          </p:cNvPr>
          <p:cNvSpPr txBox="1"/>
          <p:nvPr/>
        </p:nvSpPr>
        <p:spPr>
          <a:xfrm>
            <a:off x="593558" y="1266677"/>
            <a:ext cx="7930510" cy="707886"/>
          </a:xfrm>
          <a:prstGeom prst="rect">
            <a:avLst/>
          </a:prstGeom>
          <a:noFill/>
        </p:spPr>
        <p:txBody>
          <a:bodyPr wrap="square">
            <a:spAutoFit/>
          </a:bodyPr>
          <a:lstStyle/>
          <a:p>
            <a:r>
              <a:rPr lang="en-US" sz="2000" dirty="0">
                <a:solidFill>
                  <a:schemeClr val="bg1"/>
                </a:solidFill>
              </a:rPr>
              <a:t>Males exhibit a stronger preference for energy drinks compared to females and non-binary individuals.</a:t>
            </a:r>
          </a:p>
        </p:txBody>
      </p:sp>
      <p:sp>
        <p:nvSpPr>
          <p:cNvPr id="12" name="Rectangle: Rounded Corners 11">
            <a:extLst>
              <a:ext uri="{FF2B5EF4-FFF2-40B4-BE49-F238E27FC236}">
                <a16:creationId xmlns:a16="http://schemas.microsoft.com/office/drawing/2014/main" id="{BB949A66-02E6-4DF7-2FC8-BF98CC483A25}"/>
              </a:ext>
            </a:extLst>
          </p:cNvPr>
          <p:cNvSpPr/>
          <p:nvPr/>
        </p:nvSpPr>
        <p:spPr>
          <a:xfrm>
            <a:off x="593558" y="1218435"/>
            <a:ext cx="8069995" cy="74281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54514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3B28112-5ABC-B51F-F5EE-121645CA3804}"/>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FED707A4-DA3B-84AE-F197-A2101C9F6654}"/>
              </a:ext>
            </a:extLst>
          </p:cNvPr>
          <p:cNvSpPr>
            <a:spLocks noGrp="1"/>
          </p:cNvSpPr>
          <p:nvPr>
            <p:ph type="title"/>
          </p:nvPr>
        </p:nvSpPr>
        <p:spPr>
          <a:xfrm>
            <a:off x="411386" y="655180"/>
            <a:ext cx="8058621" cy="400742"/>
          </a:xfrm>
        </p:spPr>
        <p:txBody>
          <a:bodyPr>
            <a:normAutofit fontScale="90000"/>
          </a:bodyPr>
          <a:lstStyle/>
          <a:p>
            <a:pPr marL="457200" indent="-457200">
              <a:buFont typeface="Wingdings" panose="05000000000000000000" pitchFamily="2" charset="2"/>
              <a:buChar char="v"/>
            </a:pPr>
            <a:r>
              <a:rPr lang="en-US" sz="2800" b="1" dirty="0">
                <a:solidFill>
                  <a:schemeClr val="bg1"/>
                </a:solidFill>
                <a:effectLst>
                  <a:outerShdw blurRad="38100" dist="38100" dir="2700000" algn="tl">
                    <a:srgbClr val="000000">
                      <a:alpha val="43137"/>
                    </a:srgbClr>
                  </a:outerShdw>
                </a:effectLst>
                <a:latin typeface="+mn-lt"/>
              </a:rPr>
              <a:t>WHICH AGE GROUP PREFERS ENERGY DRINKS MORE?</a:t>
            </a:r>
          </a:p>
        </p:txBody>
      </p:sp>
      <p:sp>
        <p:nvSpPr>
          <p:cNvPr id="7" name="Rectangle: Rounded Corners 6">
            <a:extLst>
              <a:ext uri="{FF2B5EF4-FFF2-40B4-BE49-F238E27FC236}">
                <a16:creationId xmlns:a16="http://schemas.microsoft.com/office/drawing/2014/main" id="{64F9E0FB-1B12-AE3F-ADA1-FFA9F22D6CAC}"/>
              </a:ext>
            </a:extLst>
          </p:cNvPr>
          <p:cNvSpPr/>
          <p:nvPr/>
        </p:nvSpPr>
        <p:spPr>
          <a:xfrm>
            <a:off x="418952" y="611272"/>
            <a:ext cx="8167607" cy="40074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1507921B-F746-9FFE-12CA-ADA14F92BE7A}"/>
              </a:ext>
            </a:extLst>
          </p:cNvPr>
          <p:cNvSpPr/>
          <p:nvPr/>
        </p:nvSpPr>
        <p:spPr>
          <a:xfrm>
            <a:off x="418952" y="1904999"/>
            <a:ext cx="8167606" cy="468623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20" name="Chart 19">
            <a:extLst>
              <a:ext uri="{FF2B5EF4-FFF2-40B4-BE49-F238E27FC236}">
                <a16:creationId xmlns:a16="http://schemas.microsoft.com/office/drawing/2014/main" id="{0BC8315B-80FE-AB82-3482-8C88DF0EEE60}"/>
              </a:ext>
            </a:extLst>
          </p:cNvPr>
          <p:cNvGraphicFramePr>
            <a:graphicFrameLocks/>
          </p:cNvGraphicFramePr>
          <p:nvPr>
            <p:extLst>
              <p:ext uri="{D42A27DB-BD31-4B8C-83A1-F6EECF244321}">
                <p14:modId xmlns:p14="http://schemas.microsoft.com/office/powerpoint/2010/main" val="3796473321"/>
              </p:ext>
            </p:extLst>
          </p:nvPr>
        </p:nvGraphicFramePr>
        <p:xfrm>
          <a:off x="684343" y="2076450"/>
          <a:ext cx="7793230" cy="441642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Box 22">
            <a:extLst>
              <a:ext uri="{FF2B5EF4-FFF2-40B4-BE49-F238E27FC236}">
                <a16:creationId xmlns:a16="http://schemas.microsoft.com/office/drawing/2014/main" id="{54D0DFBF-78AB-D15A-94C5-466BD4CAAC09}"/>
              </a:ext>
            </a:extLst>
          </p:cNvPr>
          <p:cNvSpPr txBox="1"/>
          <p:nvPr/>
        </p:nvSpPr>
        <p:spPr>
          <a:xfrm rot="16200000">
            <a:off x="-477131" y="4313923"/>
            <a:ext cx="2046396" cy="276551"/>
          </a:xfrm>
          <a:prstGeom prst="rect">
            <a:avLst/>
          </a:prstGeom>
          <a:noFill/>
        </p:spPr>
        <p:txBody>
          <a:bodyPr wrap="square">
            <a:spAutoFit/>
          </a:bodyPr>
          <a:lstStyle/>
          <a:p>
            <a:pPr algn="ctr" rtl="0">
              <a:defRPr sz="1197" b="0" i="0" u="none" strike="noStrike" kern="1200" baseline="0">
                <a:solidFill>
                  <a:prstClr val="white">
                    <a:lumMod val="65000"/>
                    <a:lumOff val="35000"/>
                  </a:prstClr>
                </a:solidFill>
                <a:latin typeface="+mn-lt"/>
                <a:ea typeface="+mn-ea"/>
                <a:cs typeface="+mn-cs"/>
              </a:defRPr>
            </a:pPr>
            <a:r>
              <a:rPr lang="en-US" dirty="0"/>
              <a:t>COUNT OF CONSUMPTION</a:t>
            </a:r>
          </a:p>
        </p:txBody>
      </p:sp>
      <p:sp>
        <p:nvSpPr>
          <p:cNvPr id="24" name="Rectangle: Rounded Corners 23">
            <a:extLst>
              <a:ext uri="{FF2B5EF4-FFF2-40B4-BE49-F238E27FC236}">
                <a16:creationId xmlns:a16="http://schemas.microsoft.com/office/drawing/2014/main" id="{BAB44EDC-D7F9-FF66-82B4-873BFB587AF9}"/>
              </a:ext>
            </a:extLst>
          </p:cNvPr>
          <p:cNvSpPr/>
          <p:nvPr/>
        </p:nvSpPr>
        <p:spPr>
          <a:xfrm>
            <a:off x="434582" y="1131438"/>
            <a:ext cx="8167607" cy="58100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44D7F278-71DF-2C87-536A-02F2C18B0A6C}"/>
              </a:ext>
            </a:extLst>
          </p:cNvPr>
          <p:cNvSpPr txBox="1"/>
          <p:nvPr/>
        </p:nvSpPr>
        <p:spPr>
          <a:xfrm>
            <a:off x="434582" y="1202552"/>
            <a:ext cx="8372124" cy="400110"/>
          </a:xfrm>
          <a:prstGeom prst="rect">
            <a:avLst/>
          </a:prstGeom>
          <a:noFill/>
        </p:spPr>
        <p:txBody>
          <a:bodyPr wrap="square">
            <a:spAutoFit/>
          </a:bodyPr>
          <a:lstStyle/>
          <a:p>
            <a:r>
              <a:rPr lang="en-US" sz="2000" dirty="0">
                <a:solidFill>
                  <a:schemeClr val="bg1"/>
                </a:solidFill>
              </a:rPr>
              <a:t>The age bracket of 19-30 exhibits the strongest preference for energy drinks.</a:t>
            </a:r>
          </a:p>
        </p:txBody>
      </p:sp>
      <p:sp>
        <p:nvSpPr>
          <p:cNvPr id="6" name="Rectangle: Rounded Corners 5">
            <a:extLst>
              <a:ext uri="{FF2B5EF4-FFF2-40B4-BE49-F238E27FC236}">
                <a16:creationId xmlns:a16="http://schemas.microsoft.com/office/drawing/2014/main" id="{C764B6B3-EC08-5BAA-9DFA-7F1E4B395095}"/>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6" name="TextBox 15">
            <a:extLst>
              <a:ext uri="{FF2B5EF4-FFF2-40B4-BE49-F238E27FC236}">
                <a16:creationId xmlns:a16="http://schemas.microsoft.com/office/drawing/2014/main" id="{CB9D178F-8928-3281-FD16-1CEC404C3FB7}"/>
              </a:ext>
            </a:extLst>
          </p:cNvPr>
          <p:cNvSpPr txBox="1"/>
          <p:nvPr/>
        </p:nvSpPr>
        <p:spPr>
          <a:xfrm>
            <a:off x="3327400" y="-5814"/>
            <a:ext cx="6091112" cy="584775"/>
          </a:xfrm>
          <a:prstGeom prst="rect">
            <a:avLst/>
          </a:prstGeom>
          <a:noFill/>
        </p:spPr>
        <p:txBody>
          <a:bodyPr wrap="square">
            <a:spAutoFit/>
          </a:bodyPr>
          <a:lstStyle/>
          <a:p>
            <a:pPr algn="ctr"/>
            <a:r>
              <a:rPr lang="en-US" sz="3200" b="1" dirty="0">
                <a:solidFill>
                  <a:schemeClr val="bg1"/>
                </a:solidFill>
                <a:effectLst>
                  <a:outerShdw blurRad="38100" dist="38100" dir="2700000" algn="tl">
                    <a:srgbClr val="000000">
                      <a:alpha val="43137"/>
                    </a:srgbClr>
                  </a:outerShdw>
                </a:effectLst>
              </a:rPr>
              <a:t>DEMOGRAPHIC INSIGHTS </a:t>
            </a:r>
          </a:p>
        </p:txBody>
      </p:sp>
    </p:spTree>
    <p:extLst>
      <p:ext uri="{BB962C8B-B14F-4D97-AF65-F5344CB8AC3E}">
        <p14:creationId xmlns:p14="http://schemas.microsoft.com/office/powerpoint/2010/main" val="14330112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84000"/>
                <a:alpha val="98000"/>
              </a:schemeClr>
            </a:gs>
            <a:gs pos="100000">
              <a:srgbClr val="32599E"/>
            </a:gs>
            <a:gs pos="0">
              <a:srgbClr val="335BA2"/>
            </a:gs>
            <a:gs pos="0">
              <a:srgbClr val="345DA5"/>
            </a:gs>
            <a:gs pos="0">
              <a:srgbClr val="002060"/>
            </a:gs>
            <a:gs pos="100000">
              <a:srgbClr val="345DA5"/>
            </a:gs>
            <a:gs pos="98000">
              <a:srgbClr val="273B60"/>
            </a:gs>
          </a:gsLst>
          <a:path path="circle">
            <a:fillToRect l="100000" t="100000"/>
          </a:path>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A322105-2AD8-C354-B114-1A76AC8BBE05}"/>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848F7807-7916-44FC-5B0C-0CCC9FD89C29}"/>
              </a:ext>
            </a:extLst>
          </p:cNvPr>
          <p:cNvSpPr>
            <a:spLocks noGrp="1"/>
          </p:cNvSpPr>
          <p:nvPr>
            <p:ph type="title"/>
          </p:nvPr>
        </p:nvSpPr>
        <p:spPr>
          <a:xfrm>
            <a:off x="339980" y="561968"/>
            <a:ext cx="8368591" cy="581002"/>
          </a:xfrm>
        </p:spPr>
        <p:txBody>
          <a:bodyPr>
            <a:normAutofit fontScale="90000"/>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WHICH TYPE OF </a:t>
            </a:r>
            <a:r>
              <a:rPr lang="en-US" sz="2700" b="1" dirty="0">
                <a:solidFill>
                  <a:schemeClr val="bg1"/>
                </a:solidFill>
                <a:effectLst>
                  <a:outerShdw blurRad="38100" dist="38100" dir="2700000" algn="tl">
                    <a:srgbClr val="000000">
                      <a:alpha val="43137"/>
                    </a:srgbClr>
                  </a:outerShdw>
                </a:effectLst>
                <a:latin typeface="+mn-lt"/>
              </a:rPr>
              <a:t>MARKETING</a:t>
            </a:r>
            <a:r>
              <a:rPr lang="en-US" sz="2400" b="1" dirty="0">
                <a:solidFill>
                  <a:schemeClr val="bg1"/>
                </a:solidFill>
                <a:effectLst>
                  <a:outerShdw blurRad="38100" dist="38100" dir="2700000" algn="tl">
                    <a:srgbClr val="000000">
                      <a:alpha val="43137"/>
                    </a:srgbClr>
                  </a:outerShdw>
                </a:effectLst>
                <a:latin typeface="+mn-lt"/>
              </a:rPr>
              <a:t> REACHES THE MOST YOUTH (15-30)?</a:t>
            </a:r>
          </a:p>
        </p:txBody>
      </p:sp>
      <p:sp>
        <p:nvSpPr>
          <p:cNvPr id="6" name="Rectangle: Rounded Corners 5">
            <a:extLst>
              <a:ext uri="{FF2B5EF4-FFF2-40B4-BE49-F238E27FC236}">
                <a16:creationId xmlns:a16="http://schemas.microsoft.com/office/drawing/2014/main" id="{07D849A2-283E-8A3D-D446-71A88541C8C6}"/>
              </a:ext>
            </a:extLst>
          </p:cNvPr>
          <p:cNvSpPr/>
          <p:nvPr/>
        </p:nvSpPr>
        <p:spPr>
          <a:xfrm>
            <a:off x="339981" y="604308"/>
            <a:ext cx="8368589" cy="44090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8" name="Content Placeholder 7">
            <a:extLst>
              <a:ext uri="{FF2B5EF4-FFF2-40B4-BE49-F238E27FC236}">
                <a16:creationId xmlns:a16="http://schemas.microsoft.com/office/drawing/2014/main" id="{5E5A468D-50A4-050D-5D50-2589BFCA55DB}"/>
              </a:ext>
            </a:extLst>
          </p:cNvPr>
          <p:cNvGraphicFramePr>
            <a:graphicFrameLocks noGrp="1"/>
          </p:cNvGraphicFramePr>
          <p:nvPr>
            <p:ph idx="1"/>
            <p:extLst>
              <p:ext uri="{D42A27DB-BD31-4B8C-83A1-F6EECF244321}">
                <p14:modId xmlns:p14="http://schemas.microsoft.com/office/powerpoint/2010/main" val="1740025922"/>
              </p:ext>
            </p:extLst>
          </p:nvPr>
        </p:nvGraphicFramePr>
        <p:xfrm>
          <a:off x="419100" y="2154264"/>
          <a:ext cx="8167688" cy="4338609"/>
        </p:xfrm>
        <a:graphic>
          <a:graphicData uri="http://schemas.openxmlformats.org/drawingml/2006/chart">
            <c:chart xmlns:c="http://schemas.openxmlformats.org/drawingml/2006/chart" xmlns:r="http://schemas.openxmlformats.org/officeDocument/2006/relationships" r:id="rId4"/>
          </a:graphicData>
        </a:graphic>
      </p:graphicFrame>
      <p:sp>
        <p:nvSpPr>
          <p:cNvPr id="12" name="Rectangle: Rounded Corners 11">
            <a:extLst>
              <a:ext uri="{FF2B5EF4-FFF2-40B4-BE49-F238E27FC236}">
                <a16:creationId xmlns:a16="http://schemas.microsoft.com/office/drawing/2014/main" id="{6A1F7FB8-08E1-C458-D518-CC08F919A2C2}"/>
              </a:ext>
            </a:extLst>
          </p:cNvPr>
          <p:cNvSpPr/>
          <p:nvPr/>
        </p:nvSpPr>
        <p:spPr>
          <a:xfrm>
            <a:off x="339981" y="1973655"/>
            <a:ext cx="8368589" cy="461757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747EC291-1BDE-9017-C7CB-4A8CA724C6A4}"/>
              </a:ext>
            </a:extLst>
          </p:cNvPr>
          <p:cNvSpPr txBox="1"/>
          <p:nvPr/>
        </p:nvSpPr>
        <p:spPr>
          <a:xfrm>
            <a:off x="339981" y="1204232"/>
            <a:ext cx="8539068" cy="646331"/>
          </a:xfrm>
          <a:prstGeom prst="rect">
            <a:avLst/>
          </a:prstGeom>
          <a:noFill/>
        </p:spPr>
        <p:txBody>
          <a:bodyPr wrap="square">
            <a:spAutoFit/>
          </a:bodyPr>
          <a:lstStyle/>
          <a:p>
            <a:r>
              <a:rPr lang="en-US" dirty="0">
                <a:solidFill>
                  <a:schemeClr val="bg1"/>
                </a:solidFill>
              </a:rPr>
              <a:t>Online advertisements are most effective in reaching the youth (15-30 age group), with 2666 respondents exposed to them, followed by TV commercials with 1290 respondents.</a:t>
            </a:r>
          </a:p>
        </p:txBody>
      </p:sp>
      <p:sp>
        <p:nvSpPr>
          <p:cNvPr id="7" name="Rectangle: Rounded Corners 6">
            <a:extLst>
              <a:ext uri="{FF2B5EF4-FFF2-40B4-BE49-F238E27FC236}">
                <a16:creationId xmlns:a16="http://schemas.microsoft.com/office/drawing/2014/main" id="{E96B4360-1C1A-4AA7-ACA6-16E233928EC8}"/>
              </a:ext>
            </a:extLst>
          </p:cNvPr>
          <p:cNvSpPr/>
          <p:nvPr/>
        </p:nvSpPr>
        <p:spPr>
          <a:xfrm>
            <a:off x="339982" y="1142970"/>
            <a:ext cx="8368589" cy="73232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Rectangle: Rounded Corners 8">
            <a:extLst>
              <a:ext uri="{FF2B5EF4-FFF2-40B4-BE49-F238E27FC236}">
                <a16:creationId xmlns:a16="http://schemas.microsoft.com/office/drawing/2014/main" id="{D845669E-81A2-BE2B-7D05-B2BC05DE2BBC}"/>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4" name="TextBox 13">
            <a:extLst>
              <a:ext uri="{FF2B5EF4-FFF2-40B4-BE49-F238E27FC236}">
                <a16:creationId xmlns:a16="http://schemas.microsoft.com/office/drawing/2014/main" id="{58E30496-8141-F9DD-8179-0D494FABCFEE}"/>
              </a:ext>
            </a:extLst>
          </p:cNvPr>
          <p:cNvSpPr txBox="1"/>
          <p:nvPr/>
        </p:nvSpPr>
        <p:spPr>
          <a:xfrm>
            <a:off x="3327400" y="-5814"/>
            <a:ext cx="6091112" cy="584775"/>
          </a:xfrm>
          <a:prstGeom prst="rect">
            <a:avLst/>
          </a:prstGeom>
          <a:noFill/>
        </p:spPr>
        <p:txBody>
          <a:bodyPr wrap="square">
            <a:spAutoFit/>
          </a:bodyPr>
          <a:lstStyle/>
          <a:p>
            <a:pPr algn="ctr"/>
            <a:r>
              <a:rPr lang="en-US" sz="3200" b="1" dirty="0">
                <a:solidFill>
                  <a:schemeClr val="bg1"/>
                </a:solidFill>
                <a:effectLst>
                  <a:outerShdw blurRad="38100" dist="38100" dir="2700000" algn="tl">
                    <a:srgbClr val="000000">
                      <a:alpha val="43137"/>
                    </a:srgbClr>
                  </a:outerShdw>
                </a:effectLst>
              </a:rPr>
              <a:t>DEMOGRAPHIC INSIGHTS </a:t>
            </a:r>
          </a:p>
        </p:txBody>
      </p:sp>
    </p:spTree>
    <p:extLst>
      <p:ext uri="{BB962C8B-B14F-4D97-AF65-F5344CB8AC3E}">
        <p14:creationId xmlns:p14="http://schemas.microsoft.com/office/powerpoint/2010/main" val="2777209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14CEDF-C272-7FDC-5305-F31AF9B0E3E0}"/>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BA59CB4B-19FB-5739-0AFB-1824A25D04C9}"/>
              </a:ext>
            </a:extLst>
          </p:cNvPr>
          <p:cNvSpPr>
            <a:spLocks noGrp="1"/>
          </p:cNvSpPr>
          <p:nvPr>
            <p:ph type="title"/>
          </p:nvPr>
        </p:nvSpPr>
        <p:spPr>
          <a:xfrm>
            <a:off x="418951" y="553025"/>
            <a:ext cx="10934848" cy="859624"/>
          </a:xfrm>
        </p:spPr>
        <p:txBody>
          <a:bodyPr>
            <a:normAutofit/>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 WHAT ARE THE PREFERRED INGREDIENTS OF ENERGY DRINKS </a:t>
            </a:r>
            <a:br>
              <a:rPr lang="en-US" sz="2400" b="1" dirty="0">
                <a:solidFill>
                  <a:schemeClr val="bg1"/>
                </a:solidFill>
                <a:effectLst>
                  <a:outerShdw blurRad="38100" dist="38100" dir="2700000" algn="tl">
                    <a:srgbClr val="000000">
                      <a:alpha val="43137"/>
                    </a:srgbClr>
                  </a:outerShdw>
                </a:effectLst>
              </a:rPr>
            </a:br>
            <a:r>
              <a:rPr lang="en-US" sz="2400" b="1" dirty="0">
                <a:solidFill>
                  <a:schemeClr val="bg1"/>
                </a:solidFill>
                <a:effectLst>
                  <a:outerShdw blurRad="38100" dist="38100" dir="2700000" algn="tl">
                    <a:srgbClr val="000000">
                      <a:alpha val="43137"/>
                    </a:srgbClr>
                  </a:outerShdw>
                </a:effectLst>
              </a:rPr>
              <a:t> AMONG RESPONDENTS?</a:t>
            </a:r>
          </a:p>
        </p:txBody>
      </p:sp>
      <p:sp>
        <p:nvSpPr>
          <p:cNvPr id="6" name="Rectangle: Rounded Corners 5">
            <a:extLst>
              <a:ext uri="{FF2B5EF4-FFF2-40B4-BE49-F238E27FC236}">
                <a16:creationId xmlns:a16="http://schemas.microsoft.com/office/drawing/2014/main" id="{8B2C48A1-42FC-50F6-EE42-3D04A1097282}"/>
              </a:ext>
            </a:extLst>
          </p:cNvPr>
          <p:cNvSpPr/>
          <p:nvPr/>
        </p:nvSpPr>
        <p:spPr>
          <a:xfrm>
            <a:off x="418952" y="613251"/>
            <a:ext cx="8430331" cy="70322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7" name="Content Placeholder 6">
            <a:extLst>
              <a:ext uri="{FF2B5EF4-FFF2-40B4-BE49-F238E27FC236}">
                <a16:creationId xmlns:a16="http://schemas.microsoft.com/office/drawing/2014/main" id="{F8B7B834-3A6B-67D3-29E7-BAB79C1F627D}"/>
              </a:ext>
            </a:extLst>
          </p:cNvPr>
          <p:cNvGraphicFramePr>
            <a:graphicFrameLocks noGrp="1"/>
          </p:cNvGraphicFramePr>
          <p:nvPr>
            <p:ph idx="1"/>
            <p:extLst>
              <p:ext uri="{D42A27DB-BD31-4B8C-83A1-F6EECF244321}">
                <p14:modId xmlns:p14="http://schemas.microsoft.com/office/powerpoint/2010/main" val="1063608947"/>
              </p:ext>
            </p:extLst>
          </p:nvPr>
        </p:nvGraphicFramePr>
        <p:xfrm>
          <a:off x="604435" y="2166800"/>
          <a:ext cx="8090114" cy="4311492"/>
        </p:xfrm>
        <a:graphic>
          <a:graphicData uri="http://schemas.openxmlformats.org/drawingml/2006/chart">
            <c:chart xmlns:c="http://schemas.openxmlformats.org/drawingml/2006/chart" xmlns:r="http://schemas.openxmlformats.org/officeDocument/2006/relationships" r:id="rId4"/>
          </a:graphicData>
        </a:graphic>
      </p:graphicFrame>
      <p:sp>
        <p:nvSpPr>
          <p:cNvPr id="9" name="Rectangle: Rounded Corners 8">
            <a:extLst>
              <a:ext uri="{FF2B5EF4-FFF2-40B4-BE49-F238E27FC236}">
                <a16:creationId xmlns:a16="http://schemas.microsoft.com/office/drawing/2014/main" id="{9741BAB8-27E2-ECB8-7632-02AFD730C060}"/>
              </a:ext>
            </a:extLst>
          </p:cNvPr>
          <p:cNvSpPr/>
          <p:nvPr/>
        </p:nvSpPr>
        <p:spPr>
          <a:xfrm>
            <a:off x="418951" y="2166800"/>
            <a:ext cx="8399583" cy="442443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A919EB7F-67C1-7B3A-BDD2-F57B74445BD0}"/>
              </a:ext>
            </a:extLst>
          </p:cNvPr>
          <p:cNvSpPr/>
          <p:nvPr/>
        </p:nvSpPr>
        <p:spPr>
          <a:xfrm>
            <a:off x="418952" y="1429422"/>
            <a:ext cx="8399584" cy="62443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Rectangle: Rounded Corners 9">
            <a:extLst>
              <a:ext uri="{FF2B5EF4-FFF2-40B4-BE49-F238E27FC236}">
                <a16:creationId xmlns:a16="http://schemas.microsoft.com/office/drawing/2014/main" id="{A5F2E47B-78A9-5A22-6B5D-944003124954}"/>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2" name="TextBox 11">
            <a:extLst>
              <a:ext uri="{FF2B5EF4-FFF2-40B4-BE49-F238E27FC236}">
                <a16:creationId xmlns:a16="http://schemas.microsoft.com/office/drawing/2014/main" id="{E7890FBB-7880-5726-E602-84B9CDF0C444}"/>
              </a:ext>
            </a:extLst>
          </p:cNvPr>
          <p:cNvSpPr txBox="1"/>
          <p:nvPr/>
        </p:nvSpPr>
        <p:spPr>
          <a:xfrm>
            <a:off x="480450" y="1429171"/>
            <a:ext cx="8989014" cy="646331"/>
          </a:xfrm>
          <a:prstGeom prst="rect">
            <a:avLst/>
          </a:prstGeom>
          <a:noFill/>
        </p:spPr>
        <p:txBody>
          <a:bodyPr wrap="square">
            <a:spAutoFit/>
          </a:bodyPr>
          <a:lstStyle/>
          <a:p>
            <a:r>
              <a:rPr lang="en-US" dirty="0">
                <a:solidFill>
                  <a:schemeClr val="bg1"/>
                </a:solidFill>
              </a:rPr>
              <a:t>Based on the data, respondents prefer energy drinks with caffeine, vitamins, sugar, and guarana, with caffeine as the most favored ingredient.</a:t>
            </a:r>
          </a:p>
        </p:txBody>
      </p:sp>
      <p:sp>
        <p:nvSpPr>
          <p:cNvPr id="14" name="TextBox 13">
            <a:extLst>
              <a:ext uri="{FF2B5EF4-FFF2-40B4-BE49-F238E27FC236}">
                <a16:creationId xmlns:a16="http://schemas.microsoft.com/office/drawing/2014/main" id="{08A4B2BB-1B7C-C023-ED8A-0F314B17F8F2}"/>
              </a:ext>
            </a:extLst>
          </p:cNvPr>
          <p:cNvSpPr txBox="1"/>
          <p:nvPr/>
        </p:nvSpPr>
        <p:spPr>
          <a:xfrm>
            <a:off x="4067711" y="-22602"/>
            <a:ext cx="6560252" cy="584775"/>
          </a:xfrm>
          <a:prstGeom prst="rect">
            <a:avLst/>
          </a:prstGeom>
          <a:noFill/>
        </p:spPr>
        <p:txBody>
          <a:bodyPr wrap="square">
            <a:spAutoFit/>
          </a:bodyPr>
          <a:lstStyle/>
          <a:p>
            <a:r>
              <a:rPr lang="en-US" sz="3200" b="1" dirty="0">
                <a:solidFill>
                  <a:schemeClr val="bg1"/>
                </a:solidFill>
              </a:rPr>
              <a:t>CONSUMER PREFERENCES </a:t>
            </a:r>
          </a:p>
        </p:txBody>
      </p:sp>
    </p:spTree>
    <p:extLst>
      <p:ext uri="{BB962C8B-B14F-4D97-AF65-F5344CB8AC3E}">
        <p14:creationId xmlns:p14="http://schemas.microsoft.com/office/powerpoint/2010/main" val="123632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6EE4171-0600-9FCC-875B-22B830FEA2C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D8CD3951-2340-2441-E44B-DDE7B61DBC0D}"/>
              </a:ext>
            </a:extLst>
          </p:cNvPr>
          <p:cNvSpPr>
            <a:spLocks noGrp="1"/>
          </p:cNvSpPr>
          <p:nvPr>
            <p:ph type="title"/>
          </p:nvPr>
        </p:nvSpPr>
        <p:spPr>
          <a:xfrm>
            <a:off x="418952" y="884497"/>
            <a:ext cx="9344980" cy="499102"/>
          </a:xfrm>
        </p:spPr>
        <p:txBody>
          <a:bodyPr>
            <a:noAutofit/>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WHAT PACKAGING PREFERENCES DO RESPONDENTS HAVE FOR </a:t>
            </a:r>
            <a:br>
              <a:rPr lang="en-US" sz="2400" b="1" dirty="0">
                <a:solidFill>
                  <a:schemeClr val="bg1"/>
                </a:solidFill>
                <a:effectLst>
                  <a:outerShdw blurRad="38100" dist="38100" dir="2700000" algn="tl">
                    <a:srgbClr val="000000">
                      <a:alpha val="43137"/>
                    </a:srgbClr>
                  </a:outerShdw>
                </a:effectLst>
              </a:rPr>
            </a:br>
            <a:r>
              <a:rPr lang="en-US" sz="2400" b="1" dirty="0">
                <a:solidFill>
                  <a:schemeClr val="bg1"/>
                </a:solidFill>
                <a:effectLst>
                  <a:outerShdw blurRad="38100" dist="38100" dir="2700000" algn="tl">
                    <a:srgbClr val="000000">
                      <a:alpha val="43137"/>
                    </a:srgbClr>
                  </a:outerShdw>
                </a:effectLst>
              </a:rPr>
              <a:t>ENERGY DRINKS?</a:t>
            </a:r>
          </a:p>
        </p:txBody>
      </p:sp>
      <p:sp>
        <p:nvSpPr>
          <p:cNvPr id="6" name="Rectangle: Rounded Corners 5">
            <a:extLst>
              <a:ext uri="{FF2B5EF4-FFF2-40B4-BE49-F238E27FC236}">
                <a16:creationId xmlns:a16="http://schemas.microsoft.com/office/drawing/2014/main" id="{191B4C64-EF6D-BC29-798C-9C462AAF0C76}"/>
              </a:ext>
            </a:extLst>
          </p:cNvPr>
          <p:cNvSpPr/>
          <p:nvPr/>
        </p:nvSpPr>
        <p:spPr>
          <a:xfrm>
            <a:off x="418952" y="765868"/>
            <a:ext cx="8302551" cy="73636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8" name="Content Placeholder 7">
            <a:extLst>
              <a:ext uri="{FF2B5EF4-FFF2-40B4-BE49-F238E27FC236}">
                <a16:creationId xmlns:a16="http://schemas.microsoft.com/office/drawing/2014/main" id="{7F69B617-7B28-8144-F797-0E009D5E905B}"/>
              </a:ext>
            </a:extLst>
          </p:cNvPr>
          <p:cNvGraphicFramePr>
            <a:graphicFrameLocks noGrp="1"/>
          </p:cNvGraphicFramePr>
          <p:nvPr>
            <p:ph idx="1"/>
            <p:extLst>
              <p:ext uri="{D42A27DB-BD31-4B8C-83A1-F6EECF244321}">
                <p14:modId xmlns:p14="http://schemas.microsoft.com/office/powerpoint/2010/main" val="401501632"/>
              </p:ext>
            </p:extLst>
          </p:nvPr>
        </p:nvGraphicFramePr>
        <p:xfrm>
          <a:off x="508860" y="2514342"/>
          <a:ext cx="8167688" cy="4183810"/>
        </p:xfrm>
        <a:graphic>
          <a:graphicData uri="http://schemas.openxmlformats.org/drawingml/2006/chart">
            <c:chart xmlns:c="http://schemas.openxmlformats.org/drawingml/2006/chart" xmlns:r="http://schemas.openxmlformats.org/officeDocument/2006/relationships" r:id="rId4"/>
          </a:graphicData>
        </a:graphic>
      </p:graphicFrame>
      <p:sp>
        <p:nvSpPr>
          <p:cNvPr id="9" name="Rectangle: Rounded Corners 8">
            <a:extLst>
              <a:ext uri="{FF2B5EF4-FFF2-40B4-BE49-F238E27FC236}">
                <a16:creationId xmlns:a16="http://schemas.microsoft.com/office/drawing/2014/main" id="{BFBC0B58-2605-2851-B485-0F5F52FD3F13}"/>
              </a:ext>
            </a:extLst>
          </p:cNvPr>
          <p:cNvSpPr/>
          <p:nvPr/>
        </p:nvSpPr>
        <p:spPr>
          <a:xfrm>
            <a:off x="418952" y="2514342"/>
            <a:ext cx="8257598" cy="407689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TextBox 9">
            <a:extLst>
              <a:ext uri="{FF2B5EF4-FFF2-40B4-BE49-F238E27FC236}">
                <a16:creationId xmlns:a16="http://schemas.microsoft.com/office/drawing/2014/main" id="{C889D16F-F500-D4A5-38D1-4F38B254520B}"/>
              </a:ext>
            </a:extLst>
          </p:cNvPr>
          <p:cNvSpPr txBox="1"/>
          <p:nvPr/>
        </p:nvSpPr>
        <p:spPr>
          <a:xfrm>
            <a:off x="418952" y="1744309"/>
            <a:ext cx="8601062" cy="646331"/>
          </a:xfrm>
          <a:prstGeom prst="rect">
            <a:avLst/>
          </a:prstGeom>
          <a:noFill/>
        </p:spPr>
        <p:txBody>
          <a:bodyPr wrap="square">
            <a:spAutoFit/>
          </a:bodyPr>
          <a:lstStyle/>
          <a:p>
            <a:r>
              <a:rPr lang="en-US" dirty="0">
                <a:solidFill>
                  <a:schemeClr val="bg1"/>
                </a:solidFill>
              </a:rPr>
              <a:t>Based on data respondents prefer energy drink packaging in compact and portable cans, totaling 3984.</a:t>
            </a:r>
          </a:p>
        </p:txBody>
      </p:sp>
      <p:sp>
        <p:nvSpPr>
          <p:cNvPr id="11" name="Rectangle: Rounded Corners 10">
            <a:extLst>
              <a:ext uri="{FF2B5EF4-FFF2-40B4-BE49-F238E27FC236}">
                <a16:creationId xmlns:a16="http://schemas.microsoft.com/office/drawing/2014/main" id="{69B9E276-A15E-4771-9220-3D0C1B14A777}"/>
              </a:ext>
            </a:extLst>
          </p:cNvPr>
          <p:cNvSpPr/>
          <p:nvPr/>
        </p:nvSpPr>
        <p:spPr>
          <a:xfrm>
            <a:off x="463905" y="1772769"/>
            <a:ext cx="8257598" cy="54736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2" name="Rectangle: Rounded Corners 11">
            <a:extLst>
              <a:ext uri="{FF2B5EF4-FFF2-40B4-BE49-F238E27FC236}">
                <a16:creationId xmlns:a16="http://schemas.microsoft.com/office/drawing/2014/main" id="{1B06F08A-99F8-9B65-466A-E6F75E401F9F}"/>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3" name="TextBox 12">
            <a:extLst>
              <a:ext uri="{FF2B5EF4-FFF2-40B4-BE49-F238E27FC236}">
                <a16:creationId xmlns:a16="http://schemas.microsoft.com/office/drawing/2014/main" id="{61019889-FE92-136D-5D8C-892449C43A7C}"/>
              </a:ext>
            </a:extLst>
          </p:cNvPr>
          <p:cNvSpPr txBox="1"/>
          <p:nvPr/>
        </p:nvSpPr>
        <p:spPr>
          <a:xfrm>
            <a:off x="4067711" y="-22602"/>
            <a:ext cx="6560252" cy="584775"/>
          </a:xfrm>
          <a:prstGeom prst="rect">
            <a:avLst/>
          </a:prstGeom>
          <a:noFill/>
        </p:spPr>
        <p:txBody>
          <a:bodyPr wrap="square">
            <a:spAutoFit/>
          </a:bodyPr>
          <a:lstStyle/>
          <a:p>
            <a:r>
              <a:rPr lang="en-US" sz="3200" b="1" dirty="0">
                <a:solidFill>
                  <a:schemeClr val="bg1"/>
                </a:solidFill>
              </a:rPr>
              <a:t>CONSUMER PREFERENCES </a:t>
            </a:r>
          </a:p>
        </p:txBody>
      </p:sp>
    </p:spTree>
    <p:extLst>
      <p:ext uri="{BB962C8B-B14F-4D97-AF65-F5344CB8AC3E}">
        <p14:creationId xmlns:p14="http://schemas.microsoft.com/office/powerpoint/2010/main" val="746855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1422</TotalTime>
  <Words>1532</Words>
  <Application>Microsoft Office PowerPoint</Application>
  <PresentationFormat>Widescreen</PresentationFormat>
  <Paragraphs>260</Paragraphs>
  <Slides>38</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Calibri</vt:lpstr>
      <vt:lpstr>Calibri Light</vt:lpstr>
      <vt:lpstr>Times New Roman</vt:lpstr>
      <vt:lpstr>Wingdings</vt:lpstr>
      <vt:lpstr>Office Theme</vt:lpstr>
      <vt:lpstr>PowerPoint Presentation</vt:lpstr>
      <vt:lpstr>CODEX A: LEADING GERMAN BEVERAG COMPANY</vt:lpstr>
      <vt:lpstr>ABOUT THE PROJECT</vt:lpstr>
      <vt:lpstr>Categories / classifications</vt:lpstr>
      <vt:lpstr>PowerPoint Presentation</vt:lpstr>
      <vt:lpstr>WHICH AGE GROUP PREFERS ENERGY DRINKS MORE?</vt:lpstr>
      <vt:lpstr>WHICH TYPE OF MARKETING REACHES THE MOST YOUTH (15-30)?</vt:lpstr>
      <vt:lpstr> WHAT ARE THE PREFERRED INGREDIENTS OF ENERGY DRINKS   AMONG RESPONDENTS?</vt:lpstr>
      <vt:lpstr>WHAT PACKAGING PREFERENCES DO RESPONDENTS HAVE FOR  ENERGY DRINKS?</vt:lpstr>
      <vt:lpstr>WHO ARE THE CURRENT MARKET LEADERS?</vt:lpstr>
      <vt:lpstr>WHAT ARE THE PRIMARY REASONS CONSUMERS PREFER THOSE  BRANDS OVER OURS? </vt:lpstr>
      <vt:lpstr>WHICH MARKETING CHANNEL CAN BE USED TO REACH MORE  CUSTOMERS?</vt:lpstr>
      <vt:lpstr>HOW EFFECTIVE ARE DIFFERENT MARKETING STRATEGIES AND CHANNELS IN REACHING OUR CUSTOMERS?</vt:lpstr>
      <vt:lpstr>WHAT DO PEOPLE THINK ABOUT OUR BRAND? (OVERALL RATING)</vt:lpstr>
      <vt:lpstr>PowerPoint Presentation</vt:lpstr>
      <vt:lpstr>WHICH CITIES DO WE NEED TO FOCUS MORE ON?</vt:lpstr>
      <vt:lpstr>WHERE DO RESPONDENTS PREFER TO PURCHASE ENERGY DRINKS?</vt:lpstr>
      <vt:lpstr>WHAT ARE THE TYPICAL CONSUMPTION SITUATIONS FOR ENERGY  DRINKS AMONG RESPONDENTS?</vt:lpstr>
      <vt:lpstr>WHAT FACTORS INFLUENCE RESPONDENTS' PURCHASE DECISIONS, SUCH AS PRICE RANGE AND LIMITED EDITION PACKAGING? </vt:lpstr>
      <vt:lpstr>PowerPoint Presentation</vt:lpstr>
      <vt:lpstr>WHICH AREA OF BUSINESS SHOULD WE FOCUS MORE ON OUR PRODUCT DEVELOPMENT? (BRANDING/TASTE/AVAILABILITY)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Naveed Khan</dc:creator>
  <cp:lastModifiedBy>Naveed Khan</cp:lastModifiedBy>
  <cp:revision>176</cp:revision>
  <dcterms:created xsi:type="dcterms:W3CDTF">2024-04-19T06:13:18Z</dcterms:created>
  <dcterms:modified xsi:type="dcterms:W3CDTF">2024-04-29T17:31:36Z</dcterms:modified>
</cp:coreProperties>
</file>

<file path=docProps/thumbnail.jpeg>
</file>